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notesMasterIdLst>
    <p:notesMasterId r:id="rId21"/>
  </p:notesMasterIdLst>
  <p:sldIdLst>
    <p:sldId id="256" r:id="rId2"/>
    <p:sldId id="258" r:id="rId3"/>
    <p:sldId id="259" r:id="rId4"/>
    <p:sldId id="261" r:id="rId5"/>
    <p:sldId id="260" r:id="rId6"/>
    <p:sldId id="262" r:id="rId7"/>
    <p:sldId id="264" r:id="rId8"/>
    <p:sldId id="263" r:id="rId9"/>
    <p:sldId id="266" r:id="rId10"/>
    <p:sldId id="267" r:id="rId11"/>
    <p:sldId id="265" r:id="rId12"/>
    <p:sldId id="268" r:id="rId13"/>
    <p:sldId id="269" r:id="rId14"/>
    <p:sldId id="270" r:id="rId15"/>
    <p:sldId id="271" r:id="rId16"/>
    <p:sldId id="272" r:id="rId17"/>
    <p:sldId id="274" r:id="rId18"/>
    <p:sldId id="273" r:id="rId19"/>
    <p:sldId id="275" r:id="rId20"/>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F6A22A04-09A0-4B1C-A4CC-662032BC39DF}" type="datetimeFigureOut">
              <a:rPr lang="en-US" smtClean="0"/>
              <a:t>6/4/2023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019AA259-8B13-490F-8ED2-8F8042F4D5AF}" type="slidenum">
              <a:rPr lang="en-US" smtClean="0"/>
              <a:t>‹#›</a:t>
            </a:fld>
            <a:endParaRPr lang="en-US"/>
          </a:p>
        </p:txBody>
      </p:sp>
    </p:spTree>
    <p:extLst>
      <p:ext uri="{BB962C8B-B14F-4D97-AF65-F5344CB8AC3E}">
        <p14:creationId xmlns:p14="http://schemas.microsoft.com/office/powerpoint/2010/main" val="273757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9AA259-8B13-490F-8ED2-8F8042F4D5AF}" type="slidenum">
              <a:rPr lang="en-US" smtClean="0"/>
              <a:t>1</a:t>
            </a:fld>
            <a:endParaRPr lang="en-US"/>
          </a:p>
        </p:txBody>
      </p:sp>
    </p:spTree>
    <p:extLst>
      <p:ext uri="{BB962C8B-B14F-4D97-AF65-F5344CB8AC3E}">
        <p14:creationId xmlns:p14="http://schemas.microsoft.com/office/powerpoint/2010/main" val="2392578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9AA259-8B13-490F-8ED2-8F8042F4D5AF}" type="slidenum">
              <a:rPr lang="en-US" smtClean="0"/>
              <a:t>10</a:t>
            </a:fld>
            <a:endParaRPr lang="en-US"/>
          </a:p>
        </p:txBody>
      </p:sp>
    </p:spTree>
    <p:extLst>
      <p:ext uri="{BB962C8B-B14F-4D97-AF65-F5344CB8AC3E}">
        <p14:creationId xmlns:p14="http://schemas.microsoft.com/office/powerpoint/2010/main" val="3830422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9AA259-8B13-490F-8ED2-8F8042F4D5AF}" type="slidenum">
              <a:rPr lang="en-US" smtClean="0"/>
              <a:t>11</a:t>
            </a:fld>
            <a:endParaRPr lang="en-US"/>
          </a:p>
        </p:txBody>
      </p:sp>
    </p:spTree>
    <p:extLst>
      <p:ext uri="{BB962C8B-B14F-4D97-AF65-F5344CB8AC3E}">
        <p14:creationId xmlns:p14="http://schemas.microsoft.com/office/powerpoint/2010/main" val="3760684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9AA259-8B13-490F-8ED2-8F8042F4D5AF}" type="slidenum">
              <a:rPr lang="en-US" smtClean="0"/>
              <a:t>12</a:t>
            </a:fld>
            <a:endParaRPr lang="en-US"/>
          </a:p>
        </p:txBody>
      </p:sp>
    </p:spTree>
    <p:extLst>
      <p:ext uri="{BB962C8B-B14F-4D97-AF65-F5344CB8AC3E}">
        <p14:creationId xmlns:p14="http://schemas.microsoft.com/office/powerpoint/2010/main" val="12978667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9AA259-8B13-490F-8ED2-8F8042F4D5AF}" type="slidenum">
              <a:rPr lang="en-US" smtClean="0"/>
              <a:t>13</a:t>
            </a:fld>
            <a:endParaRPr lang="en-US"/>
          </a:p>
        </p:txBody>
      </p:sp>
    </p:spTree>
    <p:extLst>
      <p:ext uri="{BB962C8B-B14F-4D97-AF65-F5344CB8AC3E}">
        <p14:creationId xmlns:p14="http://schemas.microsoft.com/office/powerpoint/2010/main" val="1071716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9AA259-8B13-490F-8ED2-8F8042F4D5AF}" type="slidenum">
              <a:rPr lang="en-US" smtClean="0"/>
              <a:t>14</a:t>
            </a:fld>
            <a:endParaRPr lang="en-US"/>
          </a:p>
        </p:txBody>
      </p:sp>
    </p:spTree>
    <p:extLst>
      <p:ext uri="{BB962C8B-B14F-4D97-AF65-F5344CB8AC3E}">
        <p14:creationId xmlns:p14="http://schemas.microsoft.com/office/powerpoint/2010/main" val="40072398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9AA259-8B13-490F-8ED2-8F8042F4D5AF}" type="slidenum">
              <a:rPr lang="en-US" smtClean="0"/>
              <a:t>15</a:t>
            </a:fld>
            <a:endParaRPr lang="en-US"/>
          </a:p>
        </p:txBody>
      </p:sp>
    </p:spTree>
    <p:extLst>
      <p:ext uri="{BB962C8B-B14F-4D97-AF65-F5344CB8AC3E}">
        <p14:creationId xmlns:p14="http://schemas.microsoft.com/office/powerpoint/2010/main" val="3128452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9AA259-8B13-490F-8ED2-8F8042F4D5AF}" type="slidenum">
              <a:rPr lang="en-US" smtClean="0"/>
              <a:t>16</a:t>
            </a:fld>
            <a:endParaRPr lang="en-US"/>
          </a:p>
        </p:txBody>
      </p:sp>
    </p:spTree>
    <p:extLst>
      <p:ext uri="{BB962C8B-B14F-4D97-AF65-F5344CB8AC3E}">
        <p14:creationId xmlns:p14="http://schemas.microsoft.com/office/powerpoint/2010/main" val="188347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9AA259-8B13-490F-8ED2-8F8042F4D5AF}" type="slidenum">
              <a:rPr lang="en-US" smtClean="0"/>
              <a:t>17</a:t>
            </a:fld>
            <a:endParaRPr lang="en-US"/>
          </a:p>
        </p:txBody>
      </p:sp>
    </p:spTree>
    <p:extLst>
      <p:ext uri="{BB962C8B-B14F-4D97-AF65-F5344CB8AC3E}">
        <p14:creationId xmlns:p14="http://schemas.microsoft.com/office/powerpoint/2010/main" val="35695064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9AA259-8B13-490F-8ED2-8F8042F4D5AF}" type="slidenum">
              <a:rPr lang="en-US" smtClean="0"/>
              <a:t>18</a:t>
            </a:fld>
            <a:endParaRPr lang="en-US"/>
          </a:p>
        </p:txBody>
      </p:sp>
    </p:spTree>
    <p:extLst>
      <p:ext uri="{BB962C8B-B14F-4D97-AF65-F5344CB8AC3E}">
        <p14:creationId xmlns:p14="http://schemas.microsoft.com/office/powerpoint/2010/main" val="9362383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9AA259-8B13-490F-8ED2-8F8042F4D5AF}" type="slidenum">
              <a:rPr lang="en-US" smtClean="0"/>
              <a:t>19</a:t>
            </a:fld>
            <a:endParaRPr lang="en-US"/>
          </a:p>
        </p:txBody>
      </p:sp>
    </p:spTree>
    <p:extLst>
      <p:ext uri="{BB962C8B-B14F-4D97-AF65-F5344CB8AC3E}">
        <p14:creationId xmlns:p14="http://schemas.microsoft.com/office/powerpoint/2010/main" val="1925676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9AA259-8B13-490F-8ED2-8F8042F4D5AF}" type="slidenum">
              <a:rPr lang="en-US" smtClean="0"/>
              <a:t>2</a:t>
            </a:fld>
            <a:endParaRPr lang="en-US"/>
          </a:p>
        </p:txBody>
      </p:sp>
    </p:spTree>
    <p:extLst>
      <p:ext uri="{BB962C8B-B14F-4D97-AF65-F5344CB8AC3E}">
        <p14:creationId xmlns:p14="http://schemas.microsoft.com/office/powerpoint/2010/main" val="1249011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9AA259-8B13-490F-8ED2-8F8042F4D5AF}" type="slidenum">
              <a:rPr lang="en-US" smtClean="0"/>
              <a:t>3</a:t>
            </a:fld>
            <a:endParaRPr lang="en-US"/>
          </a:p>
        </p:txBody>
      </p:sp>
    </p:spTree>
    <p:extLst>
      <p:ext uri="{BB962C8B-B14F-4D97-AF65-F5344CB8AC3E}">
        <p14:creationId xmlns:p14="http://schemas.microsoft.com/office/powerpoint/2010/main" val="816589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9AA259-8B13-490F-8ED2-8F8042F4D5AF}" type="slidenum">
              <a:rPr lang="en-US" smtClean="0"/>
              <a:t>4</a:t>
            </a:fld>
            <a:endParaRPr lang="en-US"/>
          </a:p>
        </p:txBody>
      </p:sp>
    </p:spTree>
    <p:extLst>
      <p:ext uri="{BB962C8B-B14F-4D97-AF65-F5344CB8AC3E}">
        <p14:creationId xmlns:p14="http://schemas.microsoft.com/office/powerpoint/2010/main" val="4143942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9AA259-8B13-490F-8ED2-8F8042F4D5AF}" type="slidenum">
              <a:rPr lang="en-US" smtClean="0"/>
              <a:t>5</a:t>
            </a:fld>
            <a:endParaRPr lang="en-US"/>
          </a:p>
        </p:txBody>
      </p:sp>
    </p:spTree>
    <p:extLst>
      <p:ext uri="{BB962C8B-B14F-4D97-AF65-F5344CB8AC3E}">
        <p14:creationId xmlns:p14="http://schemas.microsoft.com/office/powerpoint/2010/main" val="632117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9AA259-8B13-490F-8ED2-8F8042F4D5AF}" type="slidenum">
              <a:rPr lang="en-US" smtClean="0"/>
              <a:t>6</a:t>
            </a:fld>
            <a:endParaRPr lang="en-US"/>
          </a:p>
        </p:txBody>
      </p:sp>
    </p:spTree>
    <p:extLst>
      <p:ext uri="{BB962C8B-B14F-4D97-AF65-F5344CB8AC3E}">
        <p14:creationId xmlns:p14="http://schemas.microsoft.com/office/powerpoint/2010/main" val="3969090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9AA259-8B13-490F-8ED2-8F8042F4D5AF}" type="slidenum">
              <a:rPr lang="en-US" smtClean="0"/>
              <a:t>7</a:t>
            </a:fld>
            <a:endParaRPr lang="en-US"/>
          </a:p>
        </p:txBody>
      </p:sp>
    </p:spTree>
    <p:extLst>
      <p:ext uri="{BB962C8B-B14F-4D97-AF65-F5344CB8AC3E}">
        <p14:creationId xmlns:p14="http://schemas.microsoft.com/office/powerpoint/2010/main" val="2638138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9AA259-8B13-490F-8ED2-8F8042F4D5AF}" type="slidenum">
              <a:rPr lang="en-US" smtClean="0"/>
              <a:t>8</a:t>
            </a:fld>
            <a:endParaRPr lang="en-US"/>
          </a:p>
        </p:txBody>
      </p:sp>
    </p:spTree>
    <p:extLst>
      <p:ext uri="{BB962C8B-B14F-4D97-AF65-F5344CB8AC3E}">
        <p14:creationId xmlns:p14="http://schemas.microsoft.com/office/powerpoint/2010/main" val="3006603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9AA259-8B13-490F-8ED2-8F8042F4D5AF}" type="slidenum">
              <a:rPr lang="en-US" smtClean="0"/>
              <a:t>9</a:t>
            </a:fld>
            <a:endParaRPr lang="en-US"/>
          </a:p>
        </p:txBody>
      </p:sp>
    </p:spTree>
    <p:extLst>
      <p:ext uri="{BB962C8B-B14F-4D97-AF65-F5344CB8AC3E}">
        <p14:creationId xmlns:p14="http://schemas.microsoft.com/office/powerpoint/2010/main" val="4243928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6/4/2023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2547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6/4/2023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6464343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6/4/2023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9203214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6/4/2023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1277844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6/4/2023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9491980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6/4/2023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8155926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6/4/2023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55714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6/4/2023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03693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6/4/2023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13331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6/4/2023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49094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6/4/2023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666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6/4/2023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9803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6/4/2023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0250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6/4/2023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47975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6/4/2023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49479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6/4/2023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8425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6E9DEC-419B-4CC5-A080-3B06BD5A8291}" type="datetimeFigureOut">
              <a:rPr lang="en-US" smtClean="0"/>
              <a:t>6/4/2023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9805107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hconline.or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childmind.or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ffcmh.or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nimh.nih.gov/health/topics/older-adults-and-mental-health/index.s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ok2talk.org/"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suicidology.or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afsp.org/"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suicidepreventionlifeline.org/"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thetrevorproject.org/"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www.thetrevorproject.org/"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translifeline.org/"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search?rlz=1C1GCEA_enUS981US981&amp;cs=0&amp;sxsrf=APwXEdc2QFSnUix_TkLLY--VIaWF3VsuBw:1679878006267&amp;q=National+Association+for+Behavioral+Healthcare&amp;stick=H4sIAAAAAAAAAONgVeLVT9c3NEw2KzcwrioxMFLJSyzJzM9LzFHITc0rAVIZqYk5JRkK-UXpiXmZVWDJ4lOMnPq5-gZGuQXmlTB2Ul5G-ilGDhA7OaMs7xQjqsEwflqlYVFBWmHWKUYusDZzs3TjAqgZpqaWFUYwhUlmaZVZFhnFMH5RoZGleXxeJVSjiZlRUXYGVKNJcl5SBdTyHAvjEph5BWWVSVD1BRbxBsXZUE5WiVFFXjmUY5ycZ5EBc4KJqVFB2iPG5UzcAi9_3BOWmss0ac3Ja4zTmLgEfPLzi1NzKoNScxJLUlNC8oXEudhc80oySyqFeKW4ucDajSvMLNOFuhm5uINTS0LyffNTMtMqhWqEqojTbl6Wkx4v5Iuq207IhovTNzU3KbWo2D9NSJuLyzk_Jyc1GRQTQrJS0lyS-slwAX2UeLJi0mBSijRy23Vp2jk2B0EGILhyM9BBSkNLkIvNJT83MTNPsO2g9YHDC97bawlzcYQkVuTn5edWCjb0Myu8_vneXomTE6jnwZP5AfZaDBOYGJv2rTjExsHBKMBgxMTBUMXAs4hVzw-WYByLi_OTM8E8hbT8IgWn1IzEssz8IqCUBzgRJScWpU5gYwQANqrzhnUCAAA&amp;sa=X&amp;ved=2ahUKEwjhrNCe8fr9AhWnRTABHbwoBR8Q7fAIegUIABCvAQ"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bringchange2mind.org/" TargetMode="External"/><Relationship Id="rId4" Type="http://schemas.openxmlformats.org/officeDocument/2006/relationships/hyperlink" Target="https://bringchangetomnd.or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hanational.or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adaa.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dbsalliance.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iocdf.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anad.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nationaleatingdisorders.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nationaleatingdisorders.or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ptsdalliance.or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sardaa.org/resources/legal-issues/" TargetMode="External"/><Relationship Id="rId4" Type="http://schemas.openxmlformats.org/officeDocument/2006/relationships/hyperlink" Target="https://sczaction.org/sardaa/"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activeminds.org/"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2353" y="462267"/>
            <a:ext cx="9457899" cy="3333877"/>
          </a:xfrm>
        </p:spPr>
        <p:txBody>
          <a:bodyPr/>
          <a:lstStyle/>
          <a:p>
            <a:pPr algn="ctr"/>
            <a:r>
              <a:rPr lang="en-US" sz="4000" dirty="0">
                <a:solidFill>
                  <a:schemeClr val="tx1"/>
                </a:solidFill>
              </a:rPr>
              <a:t>COTEK MENTAL HEALTH RESOURCES</a:t>
            </a:r>
            <a:br>
              <a:rPr lang="en-US" sz="4000" dirty="0">
                <a:solidFill>
                  <a:schemeClr val="tx1"/>
                </a:solidFill>
              </a:rPr>
            </a:br>
            <a:r>
              <a:rPr lang="en-US" sz="2800" dirty="0">
                <a:solidFill>
                  <a:schemeClr val="tx1"/>
                </a:solidFill>
              </a:rPr>
              <a:t>Courtesy of the National Five-fold Pastoral Support</a:t>
            </a:r>
            <a:br>
              <a:rPr lang="en-US" sz="2800" dirty="0">
                <a:solidFill>
                  <a:schemeClr val="tx1"/>
                </a:solidFill>
              </a:rPr>
            </a:br>
            <a:br>
              <a:rPr lang="en-US" sz="2800" dirty="0">
                <a:solidFill>
                  <a:schemeClr val="tx1"/>
                </a:solidFill>
              </a:rPr>
            </a:br>
            <a:r>
              <a:rPr lang="en-US" sz="2800" dirty="0">
                <a:solidFill>
                  <a:schemeClr val="tx1"/>
                </a:solidFill>
              </a:rPr>
              <a:t>National Five-fold Pastor, Bishop Juanita Gillis </a:t>
            </a:r>
            <a:br>
              <a:rPr lang="en-US" sz="2800" dirty="0">
                <a:solidFill>
                  <a:schemeClr val="tx1"/>
                </a:solidFill>
              </a:rPr>
            </a:br>
            <a:r>
              <a:rPr lang="en-US" sz="2800" dirty="0">
                <a:solidFill>
                  <a:schemeClr val="tx1"/>
                </a:solidFill>
              </a:rPr>
              <a:t>Project Assistant, Deacon Naajidah Haleem</a:t>
            </a:r>
          </a:p>
        </p:txBody>
      </p:sp>
      <p:sp>
        <p:nvSpPr>
          <p:cNvPr id="5" name="Title 1">
            <a:extLst>
              <a:ext uri="{FF2B5EF4-FFF2-40B4-BE49-F238E27FC236}">
                <a16:creationId xmlns:a16="http://schemas.microsoft.com/office/drawing/2014/main" id="{9C8A2F3D-692D-AFB7-6243-980CA1E146EE}"/>
              </a:ext>
            </a:extLst>
          </p:cNvPr>
          <p:cNvSpPr txBox="1">
            <a:spLocks/>
          </p:cNvSpPr>
          <p:nvPr/>
        </p:nvSpPr>
        <p:spPr>
          <a:xfrm>
            <a:off x="1590569" y="4562763"/>
            <a:ext cx="7141465" cy="729673"/>
          </a:xfrm>
          <a:prstGeom prst="rect">
            <a:avLst/>
          </a:prstGeom>
          <a:ln w="76200">
            <a:solidFill>
              <a:schemeClr val="tx1"/>
            </a:solidFill>
          </a:ln>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br>
              <a:rPr lang="en-US" sz="4000"/>
            </a:br>
            <a:r>
              <a:rPr lang="en-US" sz="4000"/>
              <a:t>988 Suicide &amp; Crisis Lifeline</a:t>
            </a:r>
            <a:r>
              <a:rPr lang="en-US" sz="1800" b="1" u="sng">
                <a:solidFill>
                  <a:srgbClr val="000000"/>
                </a:solidFill>
                <a:latin typeface="Times New Roman" panose="02020603050405020304" pitchFamily="18" charset="0"/>
              </a:rPr>
              <a:t>  </a:t>
            </a:r>
            <a:endParaRPr lang="en-US" sz="2800" dirty="0"/>
          </a:p>
        </p:txBody>
      </p:sp>
    </p:spTree>
    <p:extLst>
      <p:ext uri="{BB962C8B-B14F-4D97-AF65-F5344CB8AC3E}">
        <p14:creationId xmlns:p14="http://schemas.microsoft.com/office/powerpoint/2010/main" val="2469984573"/>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AD849D-63C2-EAA1-2488-F1EDC093ABEB}"/>
              </a:ext>
            </a:extLst>
          </p:cNvPr>
          <p:cNvSpPr txBox="1"/>
          <p:nvPr/>
        </p:nvSpPr>
        <p:spPr>
          <a:xfrm>
            <a:off x="1403927" y="919083"/>
            <a:ext cx="7747000" cy="4470455"/>
          </a:xfrm>
          <a:prstGeom prst="rect">
            <a:avLst/>
          </a:prstGeom>
          <a:noFill/>
        </p:spPr>
        <p:txBody>
          <a:bodyPr wrap="square">
            <a:spAutoFit/>
          </a:bodyPr>
          <a:lstStyle/>
          <a:p>
            <a:pPr algn="ctr" rtl="0">
              <a:spcBef>
                <a:spcPts val="1400"/>
              </a:spcBef>
              <a:spcAft>
                <a:spcPts val="0"/>
              </a:spcAft>
            </a:pPr>
            <a:r>
              <a:rPr lang="en-US" sz="2800" b="1" i="0" u="none" strike="noStrike" dirty="0">
                <a:solidFill>
                  <a:srgbClr val="000000"/>
                </a:solidFill>
                <a:effectLst/>
                <a:latin typeface="Times New Roman" panose="02020603050405020304" pitchFamily="18" charset="0"/>
              </a:rPr>
              <a:t>Child Mind Institute</a:t>
            </a:r>
            <a:endParaRPr lang="en-US" b="1" dirty="0">
              <a:effectLst/>
            </a:endParaRPr>
          </a:p>
          <a:p>
            <a:pPr algn="ctr" rtl="0">
              <a:spcBef>
                <a:spcPts val="0"/>
              </a:spcBef>
              <a:spcAft>
                <a:spcPts val="0"/>
              </a:spcAft>
            </a:pPr>
            <a:r>
              <a:rPr lang="en-US" sz="2800" b="1" i="0" u="none" strike="noStrike" dirty="0">
                <a:solidFill>
                  <a:srgbClr val="000000"/>
                </a:solidFill>
                <a:effectLst/>
                <a:latin typeface="Times New Roman" panose="02020603050405020304" pitchFamily="18" charset="0"/>
                <a:hlinkClick r:id="rId3"/>
              </a:rPr>
              <a:t>www.chconline.org</a:t>
            </a:r>
            <a:endParaRPr lang="en-US" sz="2800" b="1" i="0" u="none" strike="noStrike" dirty="0">
              <a:solidFill>
                <a:srgbClr val="000000"/>
              </a:solidFill>
              <a:effectLst/>
              <a:latin typeface="Times New Roman" panose="02020603050405020304" pitchFamily="18" charset="0"/>
            </a:endParaRPr>
          </a:p>
          <a:p>
            <a:pPr algn="ctr" rtl="0">
              <a:spcBef>
                <a:spcPts val="0"/>
              </a:spcBef>
              <a:spcAft>
                <a:spcPts val="0"/>
              </a:spcAft>
            </a:pPr>
            <a:endParaRPr lang="en-US" b="1" dirty="0">
              <a:effectLst/>
            </a:endParaRPr>
          </a:p>
          <a:p>
            <a:pPr rtl="0">
              <a:spcBef>
                <a:spcPts val="0"/>
              </a:spcBef>
              <a:spcAft>
                <a:spcPts val="1500"/>
              </a:spcAft>
            </a:pPr>
            <a:r>
              <a:rPr lang="en-US" sz="1800" b="0" i="0" u="none" strike="noStrike" dirty="0">
                <a:solidFill>
                  <a:srgbClr val="000000"/>
                </a:solidFill>
                <a:effectLst/>
                <a:latin typeface="Times New Roman" panose="02020603050405020304" pitchFamily="18" charset="0"/>
              </a:rPr>
              <a:t>The </a:t>
            </a:r>
            <a:r>
              <a:rPr lang="en-US" sz="1800" b="0" i="0" u="sng" strike="noStrike" dirty="0">
                <a:solidFill>
                  <a:srgbClr val="000000"/>
                </a:solidFill>
                <a:effectLst/>
                <a:latin typeface="Times New Roman" panose="02020603050405020304" pitchFamily="18" charset="0"/>
                <a:hlinkClick r:id="rId4"/>
              </a:rPr>
              <a:t>Child Mind Institute</a:t>
            </a:r>
            <a:r>
              <a:rPr lang="en-US" sz="1800" b="0" i="0" u="none" strike="noStrike" dirty="0">
                <a:solidFill>
                  <a:srgbClr val="000000"/>
                </a:solidFill>
                <a:effectLst/>
                <a:latin typeface="Times New Roman" panose="02020603050405020304" pitchFamily="18" charset="0"/>
              </a:rPr>
              <a:t> is dedicated to helping children with mental health and learning disorders and their families. They work to improve standards of care, advance knowledge of the developing brain, and empower parents, professionals, and policymakers nationwide. The organization is a go-to source for information on a wide variety of age-specific mental health and learning disorders. Discover what you need to know about a diagnosis. Take advantage of free guides to help with decision-making, or visit their ”Ask an Expert” section for FAQs and enlightening insight. Some of their useful tools to help you sort out what your child may be experiencing include a glossary and symptom checker.</a:t>
            </a:r>
            <a:endParaRPr lang="en-US" b="0" dirty="0">
              <a:effectLst/>
            </a:endParaRPr>
          </a:p>
          <a:p>
            <a:br>
              <a:rPr lang="en-US" dirty="0"/>
            </a:br>
            <a:endParaRPr lang="en-US" dirty="0"/>
          </a:p>
        </p:txBody>
      </p:sp>
    </p:spTree>
    <p:extLst>
      <p:ext uri="{BB962C8B-B14F-4D97-AF65-F5344CB8AC3E}">
        <p14:creationId xmlns:p14="http://schemas.microsoft.com/office/powerpoint/2010/main" val="2548478039"/>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765F0A-DA97-86F7-3FDD-C49AD69AEE3A}"/>
              </a:ext>
            </a:extLst>
          </p:cNvPr>
          <p:cNvSpPr txBox="1"/>
          <p:nvPr/>
        </p:nvSpPr>
        <p:spPr>
          <a:xfrm>
            <a:off x="1117600" y="384979"/>
            <a:ext cx="8033327" cy="5937523"/>
          </a:xfrm>
          <a:prstGeom prst="rect">
            <a:avLst/>
          </a:prstGeom>
          <a:noFill/>
        </p:spPr>
        <p:txBody>
          <a:bodyPr wrap="square">
            <a:spAutoFit/>
          </a:bodyPr>
          <a:lstStyle/>
          <a:p>
            <a:pPr algn="ctr" rtl="0">
              <a:spcBef>
                <a:spcPts val="1400"/>
              </a:spcBef>
              <a:spcAft>
                <a:spcPts val="0"/>
              </a:spcAft>
            </a:pPr>
            <a:r>
              <a:rPr lang="en-US" sz="2800" b="1" i="0" u="none" strike="noStrike" dirty="0">
                <a:solidFill>
                  <a:srgbClr val="000000"/>
                </a:solidFill>
                <a:effectLst/>
                <a:latin typeface="Times New Roman" panose="02020603050405020304" pitchFamily="18" charset="0"/>
              </a:rPr>
              <a:t>National Federation of Families for Children’s Mental Health (NFFCMH)</a:t>
            </a:r>
            <a:endParaRPr lang="en-US" b="1" dirty="0">
              <a:effectLst/>
            </a:endParaRPr>
          </a:p>
          <a:p>
            <a:pPr algn="ctr" rtl="0">
              <a:spcBef>
                <a:spcPts val="0"/>
              </a:spcBef>
              <a:spcAft>
                <a:spcPts val="0"/>
              </a:spcAft>
            </a:pPr>
            <a:r>
              <a:rPr lang="en-US" sz="2800" b="1" i="0" u="none" strike="noStrike" dirty="0">
                <a:solidFill>
                  <a:srgbClr val="000000"/>
                </a:solidFill>
                <a:effectLst/>
                <a:latin typeface="Times New Roman" panose="02020603050405020304" pitchFamily="18" charset="0"/>
              </a:rPr>
              <a:t>www.ffcmh.org</a:t>
            </a:r>
            <a:endParaRPr lang="en-US" b="1" dirty="0">
              <a:effectLst/>
            </a:endParaRPr>
          </a:p>
          <a:p>
            <a:pPr rtl="0">
              <a:spcBef>
                <a:spcPts val="0"/>
              </a:spcBef>
              <a:spcAft>
                <a:spcPts val="0"/>
              </a:spcAft>
            </a:pPr>
            <a:r>
              <a:rPr lang="en-US" sz="1800" b="0" i="0" u="none" strike="noStrike" dirty="0">
                <a:solidFill>
                  <a:srgbClr val="000000"/>
                </a:solidFill>
                <a:effectLst/>
                <a:latin typeface="Times New Roman" panose="02020603050405020304" pitchFamily="18" charset="0"/>
              </a:rPr>
              <a:t>Run by families for families, the </a:t>
            </a:r>
            <a:r>
              <a:rPr lang="en-US" sz="1800" b="0" i="0" u="sng" strike="noStrike" dirty="0">
                <a:solidFill>
                  <a:srgbClr val="000000"/>
                </a:solidFill>
                <a:effectLst/>
                <a:latin typeface="Times New Roman" panose="02020603050405020304" pitchFamily="18" charset="0"/>
                <a:hlinkClick r:id="rId3"/>
              </a:rPr>
              <a:t>NFFCMH</a:t>
            </a:r>
            <a:r>
              <a:rPr lang="en-US" sz="1800" b="0" i="0" u="none" strike="noStrike" dirty="0">
                <a:solidFill>
                  <a:srgbClr val="000000"/>
                </a:solidFill>
                <a:effectLst/>
                <a:latin typeface="Times New Roman" panose="02020603050405020304" pitchFamily="18" charset="0"/>
              </a:rPr>
              <a:t> has over 120 national chapters and state organizations, as well as an online presence. This is an advocacy group dedicated to improving policies, legislation, and systems in order to benefit families and children with emotional, behavioral, or mental health needs.</a:t>
            </a:r>
            <a:endParaRPr lang="en-US" b="0" dirty="0">
              <a:effectLst/>
            </a:endParaRPr>
          </a:p>
          <a:p>
            <a:pPr rtl="0">
              <a:spcBef>
                <a:spcPts val="0"/>
              </a:spcBef>
              <a:spcAft>
                <a:spcPts val="1500"/>
              </a:spcAft>
            </a:pPr>
            <a:r>
              <a:rPr lang="en-US" sz="1800" b="0" i="0" u="none" strike="noStrike" dirty="0">
                <a:solidFill>
                  <a:srgbClr val="000000"/>
                </a:solidFill>
                <a:effectLst/>
                <a:latin typeface="Times New Roman" panose="02020603050405020304" pitchFamily="18" charset="0"/>
              </a:rPr>
              <a:t>They offer a plethora of information, resources, and support about specific topics (mental health, suicide, and substance use, for example) for people including:</a:t>
            </a:r>
            <a:endParaRPr lang="en-US" b="0" dirty="0">
              <a:effectLst/>
            </a:endParaRPr>
          </a:p>
          <a:p>
            <a:pPr rtl="0" fontAlgn="base">
              <a:spcBef>
                <a:spcPts val="1400"/>
              </a:spcBef>
              <a:spcAft>
                <a:spcPts val="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Families, parents, and caregivers</a:t>
            </a:r>
            <a:endParaRPr lang="en-US" sz="1200" b="0" i="0" u="none" strike="noStrike" dirty="0">
              <a:solidFill>
                <a:srgbClr val="000000"/>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Young adults</a:t>
            </a:r>
            <a:endParaRPr lang="en-US" sz="1200" b="0" i="0" u="none" strike="noStrike" dirty="0">
              <a:solidFill>
                <a:srgbClr val="000000"/>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Children</a:t>
            </a:r>
            <a:endParaRPr lang="en-US" sz="1200" b="0" i="0" u="none" strike="noStrike" dirty="0">
              <a:solidFill>
                <a:srgbClr val="000000"/>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Organizations</a:t>
            </a:r>
            <a:endParaRPr lang="en-US" sz="1200" b="0" i="0" u="none" strike="noStrike" dirty="0">
              <a:solidFill>
                <a:srgbClr val="000000"/>
              </a:solidFill>
              <a:effectLst/>
              <a:latin typeface="Times New Roman" panose="02020603050405020304" pitchFamily="18" charset="0"/>
            </a:endParaRPr>
          </a:p>
          <a:p>
            <a:pPr rtl="0" fontAlgn="base">
              <a:spcBef>
                <a:spcPts val="0"/>
              </a:spcBef>
              <a:spcAft>
                <a:spcPts val="140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Peer support specialists</a:t>
            </a:r>
            <a:endParaRPr lang="en-US" sz="1200" b="0" i="0" u="none" strike="noStrike" dirty="0">
              <a:solidFill>
                <a:srgbClr val="000000"/>
              </a:solidFill>
              <a:effectLst/>
              <a:latin typeface="Times New Roman" panose="02020603050405020304" pitchFamily="18" charset="0"/>
            </a:endParaRPr>
          </a:p>
          <a:p>
            <a:pPr rtl="0">
              <a:spcBef>
                <a:spcPts val="0"/>
              </a:spcBef>
              <a:spcAft>
                <a:spcPts val="1500"/>
              </a:spcAft>
            </a:pPr>
            <a:r>
              <a:rPr lang="en-US" sz="1800" b="0" i="0" u="none" strike="noStrike" dirty="0">
                <a:solidFill>
                  <a:srgbClr val="000000"/>
                </a:solidFill>
                <a:effectLst/>
                <a:latin typeface="Times New Roman" panose="02020603050405020304" pitchFamily="18" charset="0"/>
              </a:rPr>
              <a:t>To increase awareness and understanding of the mental health issues faced by youth and families, the NFFCMH holds an annual awareness week as well as a national conference.</a:t>
            </a:r>
            <a:br>
              <a:rPr lang="en-US" dirty="0"/>
            </a:br>
            <a:endParaRPr lang="en-US" dirty="0"/>
          </a:p>
        </p:txBody>
      </p:sp>
    </p:spTree>
    <p:extLst>
      <p:ext uri="{BB962C8B-B14F-4D97-AF65-F5344CB8AC3E}">
        <p14:creationId xmlns:p14="http://schemas.microsoft.com/office/powerpoint/2010/main" val="3549367697"/>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A7D778-214F-C5C3-23A5-75FDDE6654E3}"/>
              </a:ext>
            </a:extLst>
          </p:cNvPr>
          <p:cNvSpPr txBox="1"/>
          <p:nvPr/>
        </p:nvSpPr>
        <p:spPr>
          <a:xfrm>
            <a:off x="849746" y="972715"/>
            <a:ext cx="8458200" cy="4375557"/>
          </a:xfrm>
          <a:prstGeom prst="rect">
            <a:avLst/>
          </a:prstGeom>
          <a:noFill/>
        </p:spPr>
        <p:txBody>
          <a:bodyPr wrap="square">
            <a:spAutoFit/>
          </a:bodyPr>
          <a:lstStyle/>
          <a:p>
            <a:pPr algn="ctr" rtl="0">
              <a:spcBef>
                <a:spcPts val="1400"/>
              </a:spcBef>
              <a:spcAft>
                <a:spcPts val="0"/>
              </a:spcAft>
            </a:pPr>
            <a:r>
              <a:rPr lang="en-US" sz="2800" b="1" i="0" u="none" strike="noStrike" dirty="0">
                <a:solidFill>
                  <a:srgbClr val="000000"/>
                </a:solidFill>
                <a:effectLst/>
                <a:latin typeface="Times New Roman" panose="02020603050405020304" pitchFamily="18" charset="0"/>
              </a:rPr>
              <a:t>National Institute of Mental Health: Older Adults</a:t>
            </a:r>
            <a:endParaRPr lang="en-US" b="1" dirty="0">
              <a:effectLst/>
            </a:endParaRPr>
          </a:p>
          <a:p>
            <a:pPr algn="ctr" rtl="0">
              <a:spcBef>
                <a:spcPts val="0"/>
              </a:spcBef>
              <a:spcAft>
                <a:spcPts val="0"/>
              </a:spcAft>
            </a:pPr>
            <a:r>
              <a:rPr lang="en-US" sz="2800" b="1" i="0" u="none" strike="noStrike" dirty="0">
                <a:solidFill>
                  <a:srgbClr val="000000"/>
                </a:solidFill>
                <a:effectLst/>
                <a:latin typeface="Times New Roman" panose="02020603050405020304" pitchFamily="18" charset="0"/>
              </a:rPr>
              <a:t>www.nimh.nih.gov</a:t>
            </a:r>
            <a:endParaRPr lang="en-US" b="1" dirty="0">
              <a:effectLst/>
            </a:endParaRPr>
          </a:p>
          <a:p>
            <a:pPr rtl="0">
              <a:spcBef>
                <a:spcPts val="0"/>
              </a:spcBef>
              <a:spcAft>
                <a:spcPts val="0"/>
              </a:spcAft>
            </a:pPr>
            <a:r>
              <a:rPr lang="en-US" sz="1800" b="0" i="0" u="none" strike="noStrike" dirty="0">
                <a:solidFill>
                  <a:srgbClr val="000000"/>
                </a:solidFill>
                <a:effectLst/>
                <a:latin typeface="Times New Roman" panose="02020603050405020304" pitchFamily="18" charset="0"/>
              </a:rPr>
              <a:t>The National Institute of Mental Health has a </a:t>
            </a:r>
            <a:r>
              <a:rPr lang="en-US" sz="1800" b="0" i="0" u="sng" strike="noStrike" dirty="0">
                <a:solidFill>
                  <a:srgbClr val="000000"/>
                </a:solidFill>
                <a:effectLst/>
                <a:latin typeface="Times New Roman" panose="02020603050405020304" pitchFamily="18" charset="0"/>
                <a:hlinkClick r:id="rId3"/>
              </a:rPr>
              <a:t>division devoted to older adults</a:t>
            </a:r>
            <a:r>
              <a:rPr lang="en-US" sz="1800" b="0" i="0" u="none" strike="noStrike" dirty="0">
                <a:solidFill>
                  <a:srgbClr val="000000"/>
                </a:solidFill>
                <a:effectLst/>
                <a:latin typeface="Times New Roman" panose="02020603050405020304" pitchFamily="18" charset="0"/>
              </a:rPr>
              <a:t>. They feature information on mental health disorders in adults over the age of 60.</a:t>
            </a:r>
            <a:endParaRPr lang="en-US" b="0" dirty="0">
              <a:effectLst/>
            </a:endParaRPr>
          </a:p>
          <a:p>
            <a:pPr rtl="0">
              <a:spcBef>
                <a:spcPts val="0"/>
              </a:spcBef>
              <a:spcAft>
                <a:spcPts val="1500"/>
              </a:spcAft>
            </a:pPr>
            <a:r>
              <a:rPr lang="en-US" sz="1800" b="0" i="0" u="none" strike="noStrike" dirty="0">
                <a:solidFill>
                  <a:srgbClr val="000000"/>
                </a:solidFill>
                <a:effectLst/>
                <a:latin typeface="Times New Roman" panose="02020603050405020304" pitchFamily="18" charset="0"/>
              </a:rPr>
              <a:t>Learn how these disorders and others affect seniors:</a:t>
            </a:r>
            <a:endParaRPr lang="en-US" b="0" dirty="0">
              <a:effectLst/>
            </a:endParaRPr>
          </a:p>
          <a:p>
            <a:pPr rtl="0" fontAlgn="base">
              <a:spcBef>
                <a:spcPts val="1400"/>
              </a:spcBef>
              <a:spcAft>
                <a:spcPts val="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Anxiety disorders</a:t>
            </a:r>
            <a:endParaRPr lang="en-US" sz="1200" b="0" i="0" u="none" strike="noStrike" dirty="0">
              <a:solidFill>
                <a:srgbClr val="000000"/>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Mood disorders like depression</a:t>
            </a:r>
            <a:endParaRPr lang="en-US" sz="1200" b="0" i="0" u="none" strike="noStrike" dirty="0">
              <a:solidFill>
                <a:srgbClr val="000000"/>
              </a:solidFill>
              <a:effectLst/>
              <a:latin typeface="Times New Roman" panose="02020603050405020304" pitchFamily="18" charset="0"/>
            </a:endParaRPr>
          </a:p>
          <a:p>
            <a:pPr rtl="0" fontAlgn="base">
              <a:spcBef>
                <a:spcPts val="0"/>
              </a:spcBef>
              <a:spcAft>
                <a:spcPts val="140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Post-traumatic stress disorder (PTSD)</a:t>
            </a:r>
            <a:endParaRPr lang="en-US" sz="1200" b="0" i="0" u="none" strike="noStrike" dirty="0">
              <a:solidFill>
                <a:srgbClr val="000000"/>
              </a:solidFill>
              <a:effectLst/>
              <a:latin typeface="Times New Roman" panose="02020603050405020304" pitchFamily="18" charset="0"/>
            </a:endParaRPr>
          </a:p>
          <a:p>
            <a:pPr rtl="0">
              <a:spcBef>
                <a:spcPts val="0"/>
              </a:spcBef>
              <a:spcAft>
                <a:spcPts val="1500"/>
              </a:spcAft>
            </a:pPr>
            <a:r>
              <a:rPr lang="en-US" sz="1800" b="0" i="0" u="none" strike="noStrike" dirty="0">
                <a:solidFill>
                  <a:srgbClr val="000000"/>
                </a:solidFill>
                <a:effectLst/>
                <a:latin typeface="Times New Roman" panose="02020603050405020304" pitchFamily="18" charset="0"/>
              </a:rPr>
              <a:t>Additionally, the NIMH helps people understand mental health medication in older adults and other pertinent topics.</a:t>
            </a:r>
            <a:endParaRPr lang="en-US" b="0" dirty="0">
              <a:effectLst/>
            </a:endParaRPr>
          </a:p>
          <a:p>
            <a:br>
              <a:rPr lang="en-US" dirty="0"/>
            </a:br>
            <a:endParaRPr lang="en-US" dirty="0"/>
          </a:p>
        </p:txBody>
      </p:sp>
    </p:spTree>
    <p:extLst>
      <p:ext uri="{BB962C8B-B14F-4D97-AF65-F5344CB8AC3E}">
        <p14:creationId xmlns:p14="http://schemas.microsoft.com/office/powerpoint/2010/main" val="2384535324"/>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E400E7-9F09-EC02-62BF-939880D92A92}"/>
              </a:ext>
            </a:extLst>
          </p:cNvPr>
          <p:cNvSpPr txBox="1"/>
          <p:nvPr/>
        </p:nvSpPr>
        <p:spPr>
          <a:xfrm>
            <a:off x="1413164" y="1430762"/>
            <a:ext cx="7737763" cy="3724096"/>
          </a:xfrm>
          <a:prstGeom prst="rect">
            <a:avLst/>
          </a:prstGeom>
          <a:noFill/>
        </p:spPr>
        <p:txBody>
          <a:bodyPr wrap="square">
            <a:spAutoFit/>
          </a:bodyPr>
          <a:lstStyle/>
          <a:p>
            <a:pPr algn="ctr" rtl="0">
              <a:spcBef>
                <a:spcPts val="1400"/>
              </a:spcBef>
              <a:spcAft>
                <a:spcPts val="0"/>
              </a:spcAft>
            </a:pPr>
            <a:r>
              <a:rPr lang="en-US" sz="2800" b="1" i="0" u="none" strike="noStrike" dirty="0">
                <a:solidFill>
                  <a:srgbClr val="000000"/>
                </a:solidFill>
                <a:effectLst/>
                <a:latin typeface="Times New Roman" panose="02020603050405020304" pitchFamily="18" charset="0"/>
              </a:rPr>
              <a:t>OK2TALK</a:t>
            </a:r>
            <a:endParaRPr lang="en-US" b="1" dirty="0">
              <a:effectLst/>
            </a:endParaRPr>
          </a:p>
          <a:p>
            <a:pPr algn="ctr" rtl="0">
              <a:spcBef>
                <a:spcPts val="0"/>
              </a:spcBef>
              <a:spcAft>
                <a:spcPts val="0"/>
              </a:spcAft>
            </a:pPr>
            <a:r>
              <a:rPr lang="en-US" sz="2800" b="1" i="0" u="none" strike="noStrike" dirty="0">
                <a:solidFill>
                  <a:srgbClr val="000000"/>
                </a:solidFill>
                <a:effectLst/>
                <a:latin typeface="Times New Roman" panose="02020603050405020304" pitchFamily="18" charset="0"/>
                <a:hlinkClick r:id="rId3"/>
              </a:rPr>
              <a:t>Https://ok2talk.org</a:t>
            </a:r>
            <a:endParaRPr lang="en-US" sz="2800" b="1" i="0" u="none" strike="noStrike" dirty="0">
              <a:solidFill>
                <a:srgbClr val="000000"/>
              </a:solidFill>
              <a:effectLst/>
              <a:latin typeface="Times New Roman" panose="02020603050405020304" pitchFamily="18" charset="0"/>
            </a:endParaRPr>
          </a:p>
          <a:p>
            <a:pPr algn="ctr" rtl="0">
              <a:spcBef>
                <a:spcPts val="0"/>
              </a:spcBef>
              <a:spcAft>
                <a:spcPts val="0"/>
              </a:spcAft>
            </a:pPr>
            <a:endParaRPr lang="en-US" b="1" dirty="0">
              <a:effectLst/>
            </a:endParaRPr>
          </a:p>
          <a:p>
            <a:r>
              <a:rPr lang="en-US" sz="1800" b="0" i="0" u="none" strike="noStrike" dirty="0">
                <a:solidFill>
                  <a:srgbClr val="000000"/>
                </a:solidFill>
                <a:effectLst/>
                <a:latin typeface="Times New Roman" panose="02020603050405020304" pitchFamily="18" charset="0"/>
              </a:rPr>
              <a:t>A division of the National Alliance on Mental Illness(NAMI) with additional founders prominent in the world of mental health like the Anxiety and Depression Association of America (ADAA), Mental Health America (MHA), Active Minds, and the Child Mind Institute, </a:t>
            </a:r>
            <a:r>
              <a:rPr lang="en-US" sz="1800" b="0" i="0" u="sng" strike="noStrike" dirty="0">
                <a:solidFill>
                  <a:srgbClr val="000000"/>
                </a:solidFill>
                <a:effectLst/>
                <a:latin typeface="Times New Roman" panose="02020603050405020304" pitchFamily="18" charset="0"/>
                <a:hlinkClick r:id="rId3"/>
              </a:rPr>
              <a:t>OK2TALK</a:t>
            </a:r>
            <a:r>
              <a:rPr lang="en-US" sz="1800" b="0" i="0" u="none" strike="noStrike" dirty="0">
                <a:solidFill>
                  <a:srgbClr val="000000"/>
                </a:solidFill>
                <a:effectLst/>
                <a:latin typeface="Times New Roman" panose="02020603050405020304" pitchFamily="18" charset="0"/>
              </a:rPr>
              <a:t> is a forum for youth to open up about mental health. Teens and young adults can safely share their stories, poems, quotes, videos, pictures, song lyrics, and supportive messages with each other. It’s about giving and receiving support for struggles and triumphs alike. Mental health can be hard to talk about, so OK2TALK was created to encourage youth to talk and connect with each </a:t>
            </a:r>
            <a:endParaRPr lang="en-US" dirty="0"/>
          </a:p>
        </p:txBody>
      </p:sp>
    </p:spTree>
    <p:extLst>
      <p:ext uri="{BB962C8B-B14F-4D97-AF65-F5344CB8AC3E}">
        <p14:creationId xmlns:p14="http://schemas.microsoft.com/office/powerpoint/2010/main" val="2065446802"/>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6C06FC-461C-B977-089C-10FE6A8A1179}"/>
              </a:ext>
            </a:extLst>
          </p:cNvPr>
          <p:cNvSpPr txBox="1"/>
          <p:nvPr/>
        </p:nvSpPr>
        <p:spPr>
          <a:xfrm>
            <a:off x="1468582" y="475372"/>
            <a:ext cx="7682345" cy="5203989"/>
          </a:xfrm>
          <a:prstGeom prst="rect">
            <a:avLst/>
          </a:prstGeom>
          <a:noFill/>
        </p:spPr>
        <p:txBody>
          <a:bodyPr wrap="square">
            <a:spAutoFit/>
          </a:bodyPr>
          <a:lstStyle/>
          <a:p>
            <a:pPr algn="ctr" rtl="0">
              <a:spcBef>
                <a:spcPts val="1400"/>
              </a:spcBef>
              <a:spcAft>
                <a:spcPts val="0"/>
              </a:spcAft>
            </a:pPr>
            <a:r>
              <a:rPr lang="en-US" sz="2800" b="1" i="0" u="none" strike="noStrike" dirty="0">
                <a:solidFill>
                  <a:srgbClr val="000000"/>
                </a:solidFill>
                <a:effectLst/>
                <a:latin typeface="Times New Roman" panose="02020603050405020304" pitchFamily="18" charset="0"/>
              </a:rPr>
              <a:t>American Association of Suicidology (AAS)</a:t>
            </a:r>
            <a:endParaRPr lang="en-US" b="1" dirty="0">
              <a:effectLst/>
            </a:endParaRPr>
          </a:p>
          <a:p>
            <a:pPr algn="ctr" rtl="0">
              <a:spcBef>
                <a:spcPts val="0"/>
              </a:spcBef>
              <a:spcAft>
                <a:spcPts val="0"/>
              </a:spcAft>
            </a:pPr>
            <a:r>
              <a:rPr lang="en-US" sz="2800" b="1" i="0" u="none" strike="noStrike" dirty="0">
                <a:solidFill>
                  <a:srgbClr val="000000"/>
                </a:solidFill>
                <a:effectLst/>
                <a:latin typeface="Times New Roman" panose="02020603050405020304" pitchFamily="18" charset="0"/>
              </a:rPr>
              <a:t>https://suicidology.org</a:t>
            </a:r>
            <a:endParaRPr lang="en-US" b="1" dirty="0">
              <a:effectLst/>
            </a:endParaRPr>
          </a:p>
          <a:p>
            <a:pPr rtl="0">
              <a:spcBef>
                <a:spcPts val="0"/>
              </a:spcBef>
              <a:spcAft>
                <a:spcPts val="0"/>
              </a:spcAft>
            </a:pPr>
            <a:endParaRPr lang="en-US" sz="1800" b="0" i="0" u="none" strike="noStrike" dirty="0">
              <a:solidFill>
                <a:srgbClr val="000000"/>
              </a:solidFill>
              <a:effectLst/>
              <a:latin typeface="Times New Roman" panose="02020603050405020304" pitchFamily="18" charset="0"/>
            </a:endParaRPr>
          </a:p>
          <a:p>
            <a:pPr rtl="0">
              <a:spcBef>
                <a:spcPts val="0"/>
              </a:spcBef>
              <a:spcAft>
                <a:spcPts val="0"/>
              </a:spcAft>
            </a:pPr>
            <a:r>
              <a:rPr lang="en-US" sz="1800" b="0" i="0" u="none" strike="noStrike" dirty="0">
                <a:solidFill>
                  <a:srgbClr val="000000"/>
                </a:solidFill>
                <a:effectLst/>
                <a:latin typeface="Times New Roman" panose="02020603050405020304" pitchFamily="18" charset="0"/>
              </a:rPr>
              <a:t>Mental health professionals, public health professionals, researchers, crisis centers and their volunteers, school districts, suicide attempt survivors, and loved ones who lost someone to suicide form the </a:t>
            </a:r>
            <a:r>
              <a:rPr lang="en-US" sz="1800" b="0" i="0" u="sng" strike="noStrike" dirty="0">
                <a:solidFill>
                  <a:srgbClr val="000000"/>
                </a:solidFill>
                <a:effectLst/>
                <a:latin typeface="Times New Roman" panose="02020603050405020304" pitchFamily="18" charset="0"/>
                <a:hlinkClick r:id="rId3"/>
              </a:rPr>
              <a:t>American Association of Suicidology</a:t>
            </a:r>
            <a:r>
              <a:rPr lang="en-US" sz="1800" b="0" i="0" u="none" strike="noStrike" dirty="0">
                <a:solidFill>
                  <a:srgbClr val="000000"/>
                </a:solidFill>
                <a:effectLst/>
                <a:latin typeface="Times New Roman" panose="02020603050405020304" pitchFamily="18" charset="0"/>
              </a:rPr>
              <a:t>. Among the work of the AAS are efforts to promote and encourage research, apply study findings, foster high-quality suicide prevention and postvention (support after a suicide attempt or the experiencing of suicidal thoughts), and provide helpful information.</a:t>
            </a:r>
            <a:endParaRPr lang="en-US" b="0" dirty="0">
              <a:effectLst/>
            </a:endParaRPr>
          </a:p>
          <a:p>
            <a:pPr rtl="0">
              <a:spcBef>
                <a:spcPts val="0"/>
              </a:spcBef>
              <a:spcAft>
                <a:spcPts val="1500"/>
              </a:spcAft>
            </a:pPr>
            <a:r>
              <a:rPr lang="en-US" sz="1800" b="0" i="0" u="none" strike="noStrike" dirty="0">
                <a:solidFill>
                  <a:srgbClr val="000000"/>
                </a:solidFill>
                <a:effectLst/>
                <a:latin typeface="Times New Roman" panose="02020603050405020304" pitchFamily="18" charset="0"/>
              </a:rPr>
              <a:t>Their website provides quality resources and information about suicide-related topics, among them:</a:t>
            </a:r>
            <a:endParaRPr lang="en-US" b="0" dirty="0">
              <a:effectLst/>
            </a:endParaRPr>
          </a:p>
          <a:p>
            <a:pPr rtl="0" fontAlgn="base">
              <a:spcBef>
                <a:spcPts val="140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rPr>
              <a:t>Facts and statistics</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rPr>
              <a:t>Information about suicidal behavior</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rPr>
              <a:t>Resources for suicide attempt survivors</a:t>
            </a:r>
          </a:p>
          <a:p>
            <a:pPr rtl="0" fontAlgn="base">
              <a:spcBef>
                <a:spcPts val="0"/>
              </a:spcBef>
              <a:spcAft>
                <a:spcPts val="140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rPr>
              <a:t>Resources for suicide loss survivors</a:t>
            </a:r>
          </a:p>
        </p:txBody>
      </p:sp>
    </p:spTree>
    <p:extLst>
      <p:ext uri="{BB962C8B-B14F-4D97-AF65-F5344CB8AC3E}">
        <p14:creationId xmlns:p14="http://schemas.microsoft.com/office/powerpoint/2010/main" val="2597607824"/>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6DA88C-BD12-EFDD-D0CC-80B7CF47E35E}"/>
              </a:ext>
            </a:extLst>
          </p:cNvPr>
          <p:cNvSpPr txBox="1"/>
          <p:nvPr/>
        </p:nvSpPr>
        <p:spPr>
          <a:xfrm>
            <a:off x="1459345" y="1076819"/>
            <a:ext cx="7691582" cy="4154984"/>
          </a:xfrm>
          <a:prstGeom prst="rect">
            <a:avLst/>
          </a:prstGeom>
          <a:noFill/>
        </p:spPr>
        <p:txBody>
          <a:bodyPr wrap="square">
            <a:spAutoFit/>
          </a:bodyPr>
          <a:lstStyle/>
          <a:p>
            <a:pPr algn="ctr" rtl="0">
              <a:spcBef>
                <a:spcPts val="1400"/>
              </a:spcBef>
              <a:spcAft>
                <a:spcPts val="0"/>
              </a:spcAft>
            </a:pPr>
            <a:r>
              <a:rPr lang="en-US" sz="2800" b="1" i="0" u="none" strike="noStrike" dirty="0">
                <a:solidFill>
                  <a:srgbClr val="000000"/>
                </a:solidFill>
                <a:effectLst/>
                <a:latin typeface="Times New Roman" panose="02020603050405020304" pitchFamily="18" charset="0"/>
              </a:rPr>
              <a:t>American Foundation for Suicide Prevention (AFSP)</a:t>
            </a:r>
            <a:endParaRPr lang="en-US" b="0" dirty="0">
              <a:effectLst/>
            </a:endParaRPr>
          </a:p>
          <a:p>
            <a:pPr algn="ctr" rtl="0">
              <a:spcBef>
                <a:spcPts val="0"/>
              </a:spcBef>
              <a:spcAft>
                <a:spcPts val="0"/>
              </a:spcAft>
            </a:pPr>
            <a:r>
              <a:rPr lang="en-US" sz="2800" b="1" i="0" u="none" strike="noStrike" dirty="0">
                <a:solidFill>
                  <a:srgbClr val="000000"/>
                </a:solidFill>
                <a:effectLst/>
                <a:latin typeface="Times New Roman" panose="02020603050405020304" pitchFamily="18" charset="0"/>
              </a:rPr>
              <a:t>www.afsp.org</a:t>
            </a:r>
            <a:endParaRPr lang="en-US" b="1" dirty="0">
              <a:effectLst/>
            </a:endParaRPr>
          </a:p>
          <a:p>
            <a:endParaRPr lang="en-US" sz="1800" b="0" i="0" u="none" strike="noStrike" dirty="0">
              <a:solidFill>
                <a:srgbClr val="000000"/>
              </a:solidFill>
              <a:effectLst/>
              <a:latin typeface="Times New Roman" panose="02020603050405020304" pitchFamily="18" charset="0"/>
            </a:endParaRPr>
          </a:p>
          <a:p>
            <a:r>
              <a:rPr lang="en-US" sz="1800" b="0" i="0" u="none" strike="noStrike" dirty="0">
                <a:solidFill>
                  <a:srgbClr val="000000"/>
                </a:solidFill>
                <a:effectLst/>
                <a:latin typeface="Times New Roman" panose="02020603050405020304" pitchFamily="18" charset="0"/>
              </a:rPr>
              <a:t>The </a:t>
            </a:r>
            <a:r>
              <a:rPr lang="en-US" sz="1800" b="0" i="0" u="sng" strike="noStrike" dirty="0">
                <a:solidFill>
                  <a:srgbClr val="000000"/>
                </a:solidFill>
                <a:effectLst/>
                <a:latin typeface="Times New Roman" panose="02020603050405020304" pitchFamily="18" charset="0"/>
                <a:hlinkClick r:id="rId3"/>
              </a:rPr>
              <a:t>AFSP</a:t>
            </a:r>
            <a:r>
              <a:rPr lang="en-US" sz="1800" b="0" i="0" u="none" strike="noStrike" dirty="0">
                <a:solidFill>
                  <a:srgbClr val="000000"/>
                </a:solidFill>
                <a:effectLst/>
                <a:latin typeface="Times New Roman" panose="02020603050405020304" pitchFamily="18" charset="0"/>
              </a:rPr>
              <a:t> actively works to prevent suicide and seeks to lower the suicide rate by 20 percent by the year 2025. With local chapters and an online presence, this organization funds research, raises awareness and provides helpful resources for those whose lives are affected by suicide. They do this through education programs in schools, workplaces, and communities. Further, they provide healing support for those who have lost a loved one to suicide. They also offer an interactive screening program to connect people at risk of suicide to mental health services for the right help. Their messages are positive, focusing on hope and healing, as they help people take action to heal and thrive.</a:t>
            </a:r>
            <a:endParaRPr lang="en-US" dirty="0"/>
          </a:p>
        </p:txBody>
      </p:sp>
    </p:spTree>
    <p:extLst>
      <p:ext uri="{BB962C8B-B14F-4D97-AF65-F5344CB8AC3E}">
        <p14:creationId xmlns:p14="http://schemas.microsoft.com/office/powerpoint/2010/main" val="644071173"/>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AEBD008-01D7-F0A7-EF9D-3A1C70EC04CC}"/>
              </a:ext>
            </a:extLst>
          </p:cNvPr>
          <p:cNvSpPr txBox="1"/>
          <p:nvPr/>
        </p:nvSpPr>
        <p:spPr>
          <a:xfrm>
            <a:off x="1006763" y="460238"/>
            <a:ext cx="8097982" cy="6214522"/>
          </a:xfrm>
          <a:prstGeom prst="rect">
            <a:avLst/>
          </a:prstGeom>
          <a:noFill/>
        </p:spPr>
        <p:txBody>
          <a:bodyPr wrap="square">
            <a:spAutoFit/>
          </a:bodyPr>
          <a:lstStyle/>
          <a:p>
            <a:pPr algn="ctr" rtl="0">
              <a:spcBef>
                <a:spcPts val="1400"/>
              </a:spcBef>
              <a:spcAft>
                <a:spcPts val="0"/>
              </a:spcAft>
            </a:pPr>
            <a:r>
              <a:rPr lang="en-US" sz="2800" b="1" i="0" dirty="0">
                <a:solidFill>
                  <a:srgbClr val="000000"/>
                </a:solidFill>
                <a:effectLst/>
                <a:latin typeface="Times New Roman" panose="02020603050405020304" pitchFamily="18" charset="0"/>
              </a:rPr>
              <a:t>National Suicide Prevention Lifeline</a:t>
            </a:r>
            <a:endParaRPr lang="en-US" b="1" dirty="0">
              <a:effectLst/>
            </a:endParaRPr>
          </a:p>
          <a:p>
            <a:pPr algn="ctr" rtl="0">
              <a:spcBef>
                <a:spcPts val="0"/>
              </a:spcBef>
              <a:spcAft>
                <a:spcPts val="0"/>
              </a:spcAft>
            </a:pPr>
            <a:r>
              <a:rPr lang="en-US" sz="2800" b="1" i="0" u="none" strike="noStrike" dirty="0">
                <a:solidFill>
                  <a:srgbClr val="000000"/>
                </a:solidFill>
                <a:effectLst/>
                <a:latin typeface="Times New Roman" panose="02020603050405020304" pitchFamily="18" charset="0"/>
              </a:rPr>
              <a:t>https://suicideprevention.nv.gov</a:t>
            </a:r>
            <a:endParaRPr lang="en-US" b="1" dirty="0">
              <a:effectLst/>
            </a:endParaRPr>
          </a:p>
          <a:p>
            <a:pPr rtl="0">
              <a:spcBef>
                <a:spcPts val="0"/>
              </a:spcBef>
              <a:spcAft>
                <a:spcPts val="0"/>
              </a:spcAft>
            </a:pPr>
            <a:endParaRPr lang="en-US" sz="1800" b="0" i="0" u="none" strike="noStrike" dirty="0">
              <a:solidFill>
                <a:srgbClr val="000000"/>
              </a:solidFill>
              <a:effectLst/>
              <a:latin typeface="Times New Roman" panose="02020603050405020304" pitchFamily="18" charset="0"/>
            </a:endParaRPr>
          </a:p>
          <a:p>
            <a:pPr rtl="0">
              <a:spcBef>
                <a:spcPts val="0"/>
              </a:spcBef>
              <a:spcAft>
                <a:spcPts val="0"/>
              </a:spcAft>
            </a:pPr>
            <a:r>
              <a:rPr lang="en-US" sz="1800" b="0" i="0" u="none" strike="noStrike" dirty="0">
                <a:solidFill>
                  <a:srgbClr val="000000"/>
                </a:solidFill>
                <a:effectLst/>
                <a:latin typeface="Times New Roman" panose="02020603050405020304" pitchFamily="18" charset="0"/>
              </a:rPr>
              <a:t>Anyone in crisis can contact the </a:t>
            </a:r>
            <a:r>
              <a:rPr lang="en-US" sz="1800" b="0" i="0" u="sng" strike="noStrike" dirty="0">
                <a:solidFill>
                  <a:srgbClr val="000000"/>
                </a:solidFill>
                <a:effectLst/>
                <a:latin typeface="Times New Roman" panose="02020603050405020304" pitchFamily="18" charset="0"/>
                <a:hlinkClick r:id="rId3"/>
              </a:rPr>
              <a:t>National Suicide Prevention Lifeline</a:t>
            </a:r>
            <a:r>
              <a:rPr lang="en-US" sz="1800" b="0" i="0" u="none" strike="noStrike" dirty="0">
                <a:solidFill>
                  <a:srgbClr val="000000"/>
                </a:solidFill>
                <a:effectLst/>
                <a:latin typeface="Times New Roman" panose="02020603050405020304" pitchFamily="18" charset="0"/>
              </a:rPr>
              <a:t> for help and to connect with a live person at any time. People can talk to a real person about their experiences and to receive resources at 1-800-273-8255, or they can chat with an actual human being via the Lifeline Chat if they prefer this method to the phone.</a:t>
            </a:r>
            <a:endParaRPr lang="en-US" b="0" dirty="0">
              <a:effectLst/>
            </a:endParaRPr>
          </a:p>
          <a:p>
            <a:pPr rtl="0">
              <a:spcBef>
                <a:spcPts val="0"/>
              </a:spcBef>
              <a:spcAft>
                <a:spcPts val="1500"/>
              </a:spcAft>
            </a:pPr>
            <a:r>
              <a:rPr lang="en-US" sz="1800" b="0" i="0" u="none" strike="noStrike" dirty="0">
                <a:solidFill>
                  <a:srgbClr val="000000"/>
                </a:solidFill>
                <a:effectLst/>
                <a:latin typeface="Times New Roman" panose="02020603050405020304" pitchFamily="18" charset="0"/>
              </a:rPr>
              <a:t>In addition to immediate help, the Suicide Prevention Lifeline offers resources for specific groups such as:</a:t>
            </a:r>
            <a:endParaRPr lang="en-US" b="0" dirty="0">
              <a:effectLst/>
            </a:endParaRPr>
          </a:p>
          <a:p>
            <a:pPr rtl="0" fontAlgn="base">
              <a:spcBef>
                <a:spcPts val="140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rPr>
              <a:t>Youth</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rPr>
              <a:t>Veterans</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rPr>
              <a:t>LGBTQ+</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rPr>
              <a:t>Attempt survivors</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rPr>
              <a:t>Loss survivors</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rPr>
              <a:t>Disaster survivors</a:t>
            </a:r>
          </a:p>
          <a:p>
            <a:pPr rtl="0" fontAlgn="base">
              <a:spcBef>
                <a:spcPts val="0"/>
              </a:spcBef>
              <a:spcAft>
                <a:spcPts val="140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rPr>
              <a:t>Native Americans</a:t>
            </a:r>
          </a:p>
          <a:p>
            <a:pPr rtl="0">
              <a:spcBef>
                <a:spcPts val="0"/>
              </a:spcBef>
              <a:spcAft>
                <a:spcPts val="1500"/>
              </a:spcAft>
            </a:pPr>
            <a:r>
              <a:rPr lang="en-US" sz="1800" b="0" i="0" u="none" strike="noStrike" dirty="0">
                <a:solidFill>
                  <a:srgbClr val="000000"/>
                </a:solidFill>
                <a:effectLst/>
                <a:latin typeface="Times New Roman" panose="02020603050405020304" pitchFamily="18" charset="0"/>
              </a:rPr>
              <a:t>The Lifeline is accessible to the deaf or hard of hearing as well as to Spanish-speakers.</a:t>
            </a:r>
            <a:br>
              <a:rPr lang="en-US" dirty="0"/>
            </a:br>
            <a:endParaRPr lang="en-US" dirty="0"/>
          </a:p>
        </p:txBody>
      </p:sp>
    </p:spTree>
    <p:extLst>
      <p:ext uri="{BB962C8B-B14F-4D97-AF65-F5344CB8AC3E}">
        <p14:creationId xmlns:p14="http://schemas.microsoft.com/office/powerpoint/2010/main" val="3708108468"/>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8CE2B0E-22FA-946C-37BB-17BA9793BF8E}"/>
              </a:ext>
            </a:extLst>
          </p:cNvPr>
          <p:cNvSpPr txBox="1"/>
          <p:nvPr/>
        </p:nvSpPr>
        <p:spPr>
          <a:xfrm>
            <a:off x="1874982" y="1165304"/>
            <a:ext cx="7275945" cy="4809009"/>
          </a:xfrm>
          <a:prstGeom prst="rect">
            <a:avLst/>
          </a:prstGeom>
          <a:noFill/>
        </p:spPr>
        <p:txBody>
          <a:bodyPr wrap="square">
            <a:spAutoFit/>
          </a:bodyPr>
          <a:lstStyle/>
          <a:p>
            <a:pPr algn="ctr" rtl="0">
              <a:spcBef>
                <a:spcPts val="1400"/>
              </a:spcBef>
              <a:spcAft>
                <a:spcPts val="0"/>
              </a:spcAft>
            </a:pPr>
            <a:r>
              <a:rPr lang="en-US" sz="2400" b="1" i="0" u="none" strike="noStrike" dirty="0">
                <a:solidFill>
                  <a:srgbClr val="000000"/>
                </a:solidFill>
                <a:effectLst/>
                <a:latin typeface="Times New Roman" panose="02020603050405020304" pitchFamily="18" charset="0"/>
              </a:rPr>
              <a:t>The Trevor Project</a:t>
            </a:r>
            <a:endParaRPr lang="en-US" b="1" dirty="0">
              <a:effectLst/>
            </a:endParaRPr>
          </a:p>
          <a:p>
            <a:pPr algn="ctr" rtl="0">
              <a:spcBef>
                <a:spcPts val="0"/>
              </a:spcBef>
              <a:spcAft>
                <a:spcPts val="0"/>
              </a:spcAft>
            </a:pPr>
            <a:r>
              <a:rPr lang="en-US" sz="2400" b="1" i="0" u="none" strike="noStrike" dirty="0">
                <a:solidFill>
                  <a:srgbClr val="000000"/>
                </a:solidFill>
                <a:effectLst/>
                <a:latin typeface="Times New Roman" panose="02020603050405020304" pitchFamily="18" charset="0"/>
                <a:hlinkClick r:id="rId3"/>
              </a:rPr>
              <a:t>www.thetrevorproject.org</a:t>
            </a:r>
            <a:endParaRPr lang="en-US" sz="2400" b="1" i="0" u="none" strike="noStrike" dirty="0">
              <a:solidFill>
                <a:srgbClr val="000000"/>
              </a:solidFill>
              <a:effectLst/>
              <a:latin typeface="Times New Roman" panose="02020603050405020304" pitchFamily="18" charset="0"/>
            </a:endParaRPr>
          </a:p>
          <a:p>
            <a:pPr algn="ctr" rtl="0">
              <a:spcBef>
                <a:spcPts val="0"/>
              </a:spcBef>
              <a:spcAft>
                <a:spcPts val="0"/>
              </a:spcAft>
            </a:pPr>
            <a:endParaRPr lang="en-US" b="1" dirty="0">
              <a:effectLst/>
            </a:endParaRPr>
          </a:p>
          <a:p>
            <a:pPr rtl="0">
              <a:spcBef>
                <a:spcPts val="0"/>
              </a:spcBef>
              <a:spcAft>
                <a:spcPts val="750"/>
              </a:spcAft>
            </a:pPr>
            <a:r>
              <a:rPr lang="en-US" sz="1800" b="1" i="0" u="sng" strike="noStrike" dirty="0">
                <a:solidFill>
                  <a:srgbClr val="000000"/>
                </a:solidFill>
                <a:effectLst/>
                <a:latin typeface="Times New Roman" panose="02020603050405020304" pitchFamily="18" charset="0"/>
                <a:hlinkClick r:id="rId4"/>
              </a:rPr>
              <a:t>The Trevor Project</a:t>
            </a:r>
            <a:r>
              <a:rPr lang="en-US" sz="1800" b="1" i="0" u="none" strike="noStrike" dirty="0">
                <a:solidFill>
                  <a:srgbClr val="000000"/>
                </a:solidFill>
                <a:effectLst/>
                <a:latin typeface="Times New Roman" panose="02020603050405020304" pitchFamily="18" charset="0"/>
              </a:rPr>
              <a:t> is a non-profit organization dedicated to saving the lives of LGBTQ youth. They seek to provide support and crisis services for this marginalized group. The Trevor Project offers several education programs:</a:t>
            </a:r>
            <a:endParaRPr lang="en-US" b="1" dirty="0">
              <a:effectLst/>
            </a:endParaRPr>
          </a:p>
          <a:p>
            <a:pPr rtl="0" fontAlgn="base">
              <a:spcBef>
                <a:spcPts val="1400"/>
              </a:spcBef>
              <a:spcAft>
                <a:spcPts val="0"/>
              </a:spcAft>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The Lifeguard Workshop</a:t>
            </a:r>
            <a:endParaRPr lang="en-US" sz="1100" b="0" i="0" u="none" strike="noStrike" dirty="0">
              <a:solidFill>
                <a:srgbClr val="000000"/>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Trainings for professionals</a:t>
            </a:r>
            <a:endParaRPr lang="en-US" sz="1100" b="0" i="0" u="none" strike="noStrike" dirty="0">
              <a:solidFill>
                <a:srgbClr val="000000"/>
              </a:solidFill>
              <a:effectLst/>
              <a:latin typeface="Times New Roman" panose="02020603050405020304" pitchFamily="18" charset="0"/>
            </a:endParaRPr>
          </a:p>
          <a:p>
            <a:pPr rtl="0" fontAlgn="base">
              <a:spcBef>
                <a:spcPts val="0"/>
              </a:spcBef>
              <a:spcAft>
                <a:spcPts val="1400"/>
              </a:spcAft>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The Model School Policy, a resource for schools and educators</a:t>
            </a:r>
            <a:endParaRPr lang="en-US" sz="1100" b="0" i="0" u="none" strike="noStrike" dirty="0">
              <a:solidFill>
                <a:srgbClr val="000000"/>
              </a:solidFill>
              <a:effectLst/>
              <a:latin typeface="Times New Roman" panose="02020603050405020304" pitchFamily="18" charset="0"/>
            </a:endParaRPr>
          </a:p>
          <a:p>
            <a:pPr rtl="0">
              <a:spcBef>
                <a:spcPts val="0"/>
              </a:spcBef>
              <a:spcAft>
                <a:spcPts val="1500"/>
              </a:spcAft>
            </a:pPr>
            <a:r>
              <a:rPr lang="en-US" sz="1600" b="0" i="0" u="none" strike="noStrike" dirty="0">
                <a:solidFill>
                  <a:srgbClr val="000000"/>
                </a:solidFill>
                <a:effectLst/>
                <a:latin typeface="Times New Roman" panose="02020603050405020304" pitchFamily="18" charset="0"/>
              </a:rPr>
              <a:t>They also offer resources including the Trevor Support Center and information about suicide prevention. Connect and chat with people at The Trevor Project online, via text by texting </a:t>
            </a:r>
            <a:endParaRPr lang="en-US" b="0" dirty="0">
              <a:effectLst/>
            </a:endParaRPr>
          </a:p>
          <a:p>
            <a:br>
              <a:rPr lang="en-US" dirty="0"/>
            </a:br>
            <a:endParaRPr lang="en-US" dirty="0"/>
          </a:p>
        </p:txBody>
      </p:sp>
    </p:spTree>
    <p:extLst>
      <p:ext uri="{BB962C8B-B14F-4D97-AF65-F5344CB8AC3E}">
        <p14:creationId xmlns:p14="http://schemas.microsoft.com/office/powerpoint/2010/main" val="2857172763"/>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1C1DD5D-077A-A883-F952-AA3867A0B6B6}"/>
              </a:ext>
            </a:extLst>
          </p:cNvPr>
          <p:cNvSpPr txBox="1"/>
          <p:nvPr/>
        </p:nvSpPr>
        <p:spPr>
          <a:xfrm>
            <a:off x="1182255" y="503585"/>
            <a:ext cx="7968672" cy="5578450"/>
          </a:xfrm>
          <a:prstGeom prst="rect">
            <a:avLst/>
          </a:prstGeom>
          <a:noFill/>
        </p:spPr>
        <p:txBody>
          <a:bodyPr wrap="square">
            <a:spAutoFit/>
          </a:bodyPr>
          <a:lstStyle/>
          <a:p>
            <a:pPr algn="ctr" rtl="0">
              <a:spcBef>
                <a:spcPts val="1400"/>
              </a:spcBef>
              <a:spcAft>
                <a:spcPts val="0"/>
              </a:spcAft>
            </a:pPr>
            <a:r>
              <a:rPr lang="en-US" sz="2800" b="1" i="0" u="none" strike="noStrike" dirty="0">
                <a:solidFill>
                  <a:srgbClr val="000000"/>
                </a:solidFill>
                <a:effectLst/>
                <a:latin typeface="Times New Roman" panose="02020603050405020304" pitchFamily="18" charset="0"/>
              </a:rPr>
              <a:t>Trans Lifeline</a:t>
            </a:r>
            <a:endParaRPr lang="en-US" b="1" dirty="0">
              <a:effectLst/>
            </a:endParaRPr>
          </a:p>
          <a:p>
            <a:pPr algn="ctr" rtl="0">
              <a:spcBef>
                <a:spcPts val="0"/>
              </a:spcBef>
              <a:spcAft>
                <a:spcPts val="0"/>
              </a:spcAft>
            </a:pPr>
            <a:r>
              <a:rPr lang="en-US" sz="2800" b="1" i="0" u="none" strike="noStrike" dirty="0">
                <a:solidFill>
                  <a:srgbClr val="000000"/>
                </a:solidFill>
                <a:effectLst/>
                <a:latin typeface="Times New Roman" panose="02020603050405020304" pitchFamily="18" charset="0"/>
              </a:rPr>
              <a:t>www.translifeline.org</a:t>
            </a:r>
            <a:endParaRPr lang="en-US" b="1" dirty="0">
              <a:effectLst/>
            </a:endParaRPr>
          </a:p>
          <a:p>
            <a:pPr rtl="0">
              <a:spcBef>
                <a:spcPts val="0"/>
              </a:spcBef>
              <a:spcAft>
                <a:spcPts val="0"/>
              </a:spcAft>
            </a:pPr>
            <a:endParaRPr lang="en-US" sz="1800" b="0" i="0" u="none" strike="noStrike" dirty="0">
              <a:solidFill>
                <a:srgbClr val="000000"/>
              </a:solidFill>
              <a:effectLst/>
              <a:latin typeface="Times New Roman" panose="02020603050405020304" pitchFamily="18" charset="0"/>
            </a:endParaRPr>
          </a:p>
          <a:p>
            <a:pPr rtl="0">
              <a:spcBef>
                <a:spcPts val="0"/>
              </a:spcBef>
              <a:spcAft>
                <a:spcPts val="0"/>
              </a:spcAft>
            </a:pPr>
            <a:r>
              <a:rPr lang="en-US" sz="1800" b="0" i="0" u="none" strike="noStrike" dirty="0">
                <a:solidFill>
                  <a:srgbClr val="000000"/>
                </a:solidFill>
                <a:effectLst/>
                <a:latin typeface="Times New Roman" panose="02020603050405020304" pitchFamily="18" charset="0"/>
              </a:rPr>
              <a:t>Led by people who are transgendered to support the trans population, </a:t>
            </a:r>
            <a:r>
              <a:rPr lang="en-US" sz="1800" b="0" i="0" u="sng" strike="noStrike" dirty="0">
                <a:solidFill>
                  <a:srgbClr val="000000"/>
                </a:solidFill>
                <a:effectLst/>
                <a:latin typeface="Times New Roman" panose="02020603050405020304" pitchFamily="18" charset="0"/>
                <a:hlinkClick r:id="rId3"/>
              </a:rPr>
              <a:t>Trans Lifeline</a:t>
            </a:r>
            <a:r>
              <a:rPr lang="en-US" sz="1800" b="0" i="0" u="none" strike="noStrike" dirty="0">
                <a:solidFill>
                  <a:srgbClr val="000000"/>
                </a:solidFill>
                <a:effectLst/>
                <a:latin typeface="Times New Roman" panose="02020603050405020304" pitchFamily="18" charset="0"/>
              </a:rPr>
              <a:t> is a hotline and microgrants organization to help this community survive and thrive. The hotline is a crisis service whose operators directly understand, empathize with and relate to callers. Their hotline, 1-877-565-8860, is always open but only guarantees that operators will be immediately available during certain hours.</a:t>
            </a:r>
          </a:p>
          <a:p>
            <a:pPr rtl="0">
              <a:spcBef>
                <a:spcPts val="0"/>
              </a:spcBef>
              <a:spcAft>
                <a:spcPts val="0"/>
              </a:spcAft>
            </a:pPr>
            <a:endParaRPr lang="en-US" b="0" dirty="0">
              <a:effectLst/>
            </a:endParaRPr>
          </a:p>
          <a:p>
            <a:pPr rtl="0">
              <a:spcBef>
                <a:spcPts val="0"/>
              </a:spcBef>
              <a:spcAft>
                <a:spcPts val="1500"/>
              </a:spcAft>
            </a:pPr>
            <a:r>
              <a:rPr lang="en-US" sz="1800" b="0" i="0" u="none" strike="noStrike" dirty="0">
                <a:solidFill>
                  <a:srgbClr val="000000"/>
                </a:solidFill>
                <a:effectLst/>
                <a:latin typeface="Times New Roman" panose="02020603050405020304" pitchFamily="18" charset="0"/>
              </a:rPr>
              <a:t>In addition to providing a mental health and suicide hotline, Trans Lifeline provides microgrants to help people with the funding required for legal status changes. Currently, people can apply for assistance with the cost of passports, driver’s licenses or state identification cards, court-ordered name changes, immigration documents, and tribal IDs. Additionally, they provide a helpful advocacy library to help people navigate the federal and state systems needed for legal gender changes.</a:t>
            </a:r>
            <a:endParaRPr lang="en-US" b="0" dirty="0">
              <a:effectLst/>
            </a:endParaRPr>
          </a:p>
          <a:p>
            <a:br>
              <a:rPr lang="en-US" dirty="0"/>
            </a:br>
            <a:endParaRPr lang="en-US" dirty="0"/>
          </a:p>
        </p:txBody>
      </p:sp>
    </p:spTree>
    <p:extLst>
      <p:ext uri="{BB962C8B-B14F-4D97-AF65-F5344CB8AC3E}">
        <p14:creationId xmlns:p14="http://schemas.microsoft.com/office/powerpoint/2010/main" val="3926907245"/>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6">
            <a:extLst>
              <a:ext uri="{FF2B5EF4-FFF2-40B4-BE49-F238E27FC236}">
                <a16:creationId xmlns:a16="http://schemas.microsoft.com/office/drawing/2014/main" id="{E1391582-C188-BD83-5801-E4BFC3543C9B}"/>
              </a:ext>
            </a:extLst>
          </p:cNvPr>
          <p:cNvSpPr>
            <a:spLocks noChangeArrowheads="1"/>
          </p:cNvSpPr>
          <p:nvPr/>
        </p:nvSpPr>
        <p:spPr bwMode="auto">
          <a:xfrm>
            <a:off x="983045" y="391411"/>
            <a:ext cx="2556235" cy="1215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1" i="0" u="sng"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Internal Resources</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TextBox 16">
            <a:extLst>
              <a:ext uri="{FF2B5EF4-FFF2-40B4-BE49-F238E27FC236}">
                <a16:creationId xmlns:a16="http://schemas.microsoft.com/office/drawing/2014/main" id="{139440E0-ADE8-031C-4B28-094C738A77D1}"/>
              </a:ext>
            </a:extLst>
          </p:cNvPr>
          <p:cNvSpPr txBox="1"/>
          <p:nvPr/>
        </p:nvSpPr>
        <p:spPr>
          <a:xfrm>
            <a:off x="877454" y="932874"/>
            <a:ext cx="8617527" cy="1200329"/>
          </a:xfrm>
          <a:prstGeom prst="rect">
            <a:avLst/>
          </a:prstGeom>
          <a:noFill/>
        </p:spPr>
        <p:txBody>
          <a:bodyPr wrap="square" rtlCol="0">
            <a:spAutoFit/>
          </a:bodyPr>
          <a:lstStyle/>
          <a:p>
            <a:r>
              <a:rPr lang="en-US" dirty="0"/>
              <a:t>Name: Juanita Gillis</a:t>
            </a:r>
          </a:p>
          <a:p>
            <a:r>
              <a:rPr lang="en-US" dirty="0"/>
              <a:t>Population: Grief, Marriage &amp; Family, Anger Mgt.</a:t>
            </a:r>
          </a:p>
          <a:p>
            <a:r>
              <a:rPr lang="en-US" dirty="0"/>
              <a:t>Contact Information: 404-216-8104</a:t>
            </a:r>
          </a:p>
          <a:p>
            <a:r>
              <a:rPr lang="en-US" dirty="0"/>
              <a:t>Spiritual Leader: Bishop A. Bernard Hector </a:t>
            </a:r>
          </a:p>
        </p:txBody>
      </p:sp>
      <p:sp>
        <p:nvSpPr>
          <p:cNvPr id="18" name="TextBox 17">
            <a:extLst>
              <a:ext uri="{FF2B5EF4-FFF2-40B4-BE49-F238E27FC236}">
                <a16:creationId xmlns:a16="http://schemas.microsoft.com/office/drawing/2014/main" id="{F3837E21-10A5-D1D0-6456-6183CB60326C}"/>
              </a:ext>
            </a:extLst>
          </p:cNvPr>
          <p:cNvSpPr txBox="1"/>
          <p:nvPr/>
        </p:nvSpPr>
        <p:spPr>
          <a:xfrm>
            <a:off x="785090" y="2489399"/>
            <a:ext cx="8617527" cy="1200329"/>
          </a:xfrm>
          <a:prstGeom prst="rect">
            <a:avLst/>
          </a:prstGeom>
          <a:noFill/>
        </p:spPr>
        <p:txBody>
          <a:bodyPr wrap="square" rtlCol="0">
            <a:spAutoFit/>
          </a:bodyPr>
          <a:lstStyle/>
          <a:p>
            <a:r>
              <a:rPr lang="en-US" dirty="0"/>
              <a:t>Name: </a:t>
            </a:r>
          </a:p>
          <a:p>
            <a:r>
              <a:rPr lang="en-US" dirty="0"/>
              <a:t>Population: </a:t>
            </a:r>
          </a:p>
          <a:p>
            <a:r>
              <a:rPr lang="en-US" dirty="0"/>
              <a:t>Contact Information: </a:t>
            </a:r>
          </a:p>
          <a:p>
            <a:r>
              <a:rPr lang="en-US" dirty="0"/>
              <a:t>Spiritual Leader:</a:t>
            </a:r>
          </a:p>
        </p:txBody>
      </p:sp>
      <p:sp>
        <p:nvSpPr>
          <p:cNvPr id="19" name="TextBox 18">
            <a:extLst>
              <a:ext uri="{FF2B5EF4-FFF2-40B4-BE49-F238E27FC236}">
                <a16:creationId xmlns:a16="http://schemas.microsoft.com/office/drawing/2014/main" id="{CEC1F27A-8A96-395F-2D74-16A1A4EC56DF}"/>
              </a:ext>
            </a:extLst>
          </p:cNvPr>
          <p:cNvSpPr txBox="1"/>
          <p:nvPr/>
        </p:nvSpPr>
        <p:spPr>
          <a:xfrm>
            <a:off x="877454" y="3930270"/>
            <a:ext cx="8617527" cy="1200329"/>
          </a:xfrm>
          <a:prstGeom prst="rect">
            <a:avLst/>
          </a:prstGeom>
          <a:noFill/>
        </p:spPr>
        <p:txBody>
          <a:bodyPr wrap="square" rtlCol="0">
            <a:spAutoFit/>
          </a:bodyPr>
          <a:lstStyle/>
          <a:p>
            <a:r>
              <a:rPr lang="en-US" dirty="0"/>
              <a:t>Name: </a:t>
            </a:r>
          </a:p>
          <a:p>
            <a:r>
              <a:rPr lang="en-US" dirty="0"/>
              <a:t>Population: </a:t>
            </a:r>
          </a:p>
          <a:p>
            <a:r>
              <a:rPr lang="en-US" dirty="0"/>
              <a:t>Contact Information: </a:t>
            </a:r>
          </a:p>
          <a:p>
            <a:r>
              <a:rPr lang="en-US" dirty="0"/>
              <a:t>Spiritual Leader:</a:t>
            </a:r>
          </a:p>
        </p:txBody>
      </p:sp>
    </p:spTree>
    <p:extLst>
      <p:ext uri="{BB962C8B-B14F-4D97-AF65-F5344CB8AC3E}">
        <p14:creationId xmlns:p14="http://schemas.microsoft.com/office/powerpoint/2010/main" val="1692155389"/>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E4DA7FC-2473-33DB-DD0F-F97838D0A875}"/>
              </a:ext>
            </a:extLst>
          </p:cNvPr>
          <p:cNvSpPr txBox="1"/>
          <p:nvPr/>
        </p:nvSpPr>
        <p:spPr>
          <a:xfrm>
            <a:off x="1516304" y="531781"/>
            <a:ext cx="7643860" cy="5640006"/>
          </a:xfrm>
          <a:prstGeom prst="rect">
            <a:avLst/>
          </a:prstGeom>
          <a:noFill/>
        </p:spPr>
        <p:txBody>
          <a:bodyPr wrap="square">
            <a:spAutoFit/>
          </a:bodyPr>
          <a:lstStyle/>
          <a:p>
            <a:pPr algn="ctr" rtl="0">
              <a:spcBef>
                <a:spcPts val="0"/>
              </a:spcBef>
              <a:spcAft>
                <a:spcPts val="1000"/>
              </a:spcAft>
            </a:pPr>
            <a:r>
              <a:rPr lang="en-US" sz="2800" b="1" i="0" u="none" strike="noStrike" dirty="0">
                <a:effectLst/>
                <a:latin typeface="Times New Roman" panose="02020603050405020304" pitchFamily="18" charset="0"/>
                <a:hlinkClick r:id="rId3">
                  <a:extLst>
                    <a:ext uri="{A12FA001-AC4F-418D-AE19-62706E023703}">
                      <ahyp:hlinkClr xmlns:ahyp="http://schemas.microsoft.com/office/drawing/2018/hyperlinkcolor" val="tx"/>
                    </a:ext>
                  </a:extLst>
                </a:hlinkClick>
              </a:rPr>
              <a:t>National Association for Behavioral Healthcare</a:t>
            </a:r>
            <a:endParaRPr lang="en-US" b="0" dirty="0">
              <a:effectLst/>
            </a:endParaRPr>
          </a:p>
          <a:p>
            <a:pPr algn="ctr" rtl="0">
              <a:spcBef>
                <a:spcPts val="0"/>
              </a:spcBef>
              <a:spcAft>
                <a:spcPts val="0"/>
              </a:spcAft>
            </a:pPr>
            <a:r>
              <a:rPr lang="en-US" sz="2800" b="1" i="0" u="sng" strike="noStrike" dirty="0">
                <a:effectLst/>
                <a:latin typeface="Times New Roman" panose="02020603050405020304" pitchFamily="18" charset="0"/>
                <a:hlinkClick r:id="rId4">
                  <a:extLst>
                    <a:ext uri="{A12FA001-AC4F-418D-AE19-62706E023703}">
                      <ahyp:hlinkClr xmlns:ahyp="http://schemas.microsoft.com/office/drawing/2018/hyperlinkcolor" val="tx"/>
                    </a:ext>
                  </a:extLst>
                </a:hlinkClick>
              </a:rPr>
              <a:t>https://bringchangetomnd.org</a:t>
            </a:r>
            <a:endParaRPr lang="en-US" b="0" dirty="0">
              <a:effectLst/>
            </a:endParaRPr>
          </a:p>
          <a:p>
            <a:pPr algn="ctr" rtl="0">
              <a:spcBef>
                <a:spcPts val="0"/>
              </a:spcBef>
              <a:spcAft>
                <a:spcPts val="0"/>
              </a:spcAft>
            </a:pPr>
            <a:endParaRPr lang="en-US" sz="2800" b="1" i="0" u="none" strike="noStrike" dirty="0">
              <a:solidFill>
                <a:srgbClr val="000000"/>
              </a:solidFill>
              <a:effectLst/>
              <a:latin typeface="Times New Roman" panose="02020603050405020304" pitchFamily="18" charset="0"/>
            </a:endParaRPr>
          </a:p>
          <a:p>
            <a:pPr algn="ctr" rtl="0">
              <a:spcBef>
                <a:spcPts val="0"/>
              </a:spcBef>
              <a:spcAft>
                <a:spcPts val="0"/>
              </a:spcAft>
            </a:pPr>
            <a:r>
              <a:rPr lang="en-US" sz="2800" b="1" i="0" u="none" strike="noStrike" dirty="0">
                <a:solidFill>
                  <a:srgbClr val="000000"/>
                </a:solidFill>
                <a:effectLst/>
                <a:latin typeface="Times New Roman" panose="02020603050405020304" pitchFamily="18" charset="0"/>
              </a:rPr>
              <a:t>Bring Change to Mind (BC2M) </a:t>
            </a:r>
            <a:endParaRPr lang="en-US" b="0" dirty="0">
              <a:effectLst/>
            </a:endParaRPr>
          </a:p>
          <a:p>
            <a:pPr rtl="0">
              <a:spcBef>
                <a:spcPts val="0"/>
              </a:spcBef>
              <a:spcAft>
                <a:spcPts val="0"/>
              </a:spcAft>
            </a:pPr>
            <a:r>
              <a:rPr lang="en-US" sz="1800" b="0" i="0" u="none" strike="noStrike" dirty="0">
                <a:solidFill>
                  <a:srgbClr val="000000"/>
                </a:solidFill>
                <a:effectLst/>
                <a:latin typeface="Times New Roman" panose="02020603050405020304" pitchFamily="18" charset="0"/>
              </a:rPr>
              <a:t>The national organization </a:t>
            </a:r>
            <a:r>
              <a:rPr lang="en-US" sz="1800" b="0" i="0" u="sng" strike="noStrike" dirty="0">
                <a:solidFill>
                  <a:srgbClr val="000000"/>
                </a:solidFill>
                <a:effectLst/>
                <a:latin typeface="Times New Roman" panose="02020603050405020304" pitchFamily="18" charset="0"/>
                <a:hlinkClick r:id="rId5"/>
              </a:rPr>
              <a:t>Bring Change to Mind</a:t>
            </a:r>
            <a:r>
              <a:rPr lang="en-US" sz="1800" b="0" i="0" u="none" strike="noStrike" dirty="0">
                <a:solidFill>
                  <a:srgbClr val="000000"/>
                </a:solidFill>
                <a:effectLst/>
                <a:latin typeface="Times New Roman" panose="02020603050405020304" pitchFamily="18" charset="0"/>
              </a:rPr>
              <a:t> is dedicated to fighting the stigma that surrounds mental illness because it’s this stigma that often prevents people from seeking help. BC2M educates people about mental illness and offers straight, real facts to eradicate myths and misunderstandings.</a:t>
            </a:r>
            <a:endParaRPr lang="en-US" b="0" dirty="0">
              <a:effectLst/>
            </a:endParaRPr>
          </a:p>
          <a:p>
            <a:pPr rtl="0">
              <a:spcBef>
                <a:spcPts val="0"/>
              </a:spcBef>
              <a:spcAft>
                <a:spcPts val="1500"/>
              </a:spcAft>
            </a:pPr>
            <a:r>
              <a:rPr lang="en-US" sz="1800" b="0" i="0" u="none" strike="noStrike" dirty="0">
                <a:solidFill>
                  <a:srgbClr val="000000"/>
                </a:solidFill>
                <a:effectLst/>
                <a:latin typeface="Times New Roman" panose="02020603050405020304" pitchFamily="18" charset="0"/>
              </a:rPr>
              <a:t>To encourage people to talk and listen, the organization provides information and resources such as:</a:t>
            </a:r>
            <a:endParaRPr lang="en-US" b="0" dirty="0">
              <a:effectLst/>
            </a:endParaRPr>
          </a:p>
          <a:p>
            <a:pPr rtl="0" fontAlgn="base">
              <a:spcBef>
                <a:spcPts val="140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rPr>
              <a:t>Shared stories</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rPr>
              <a:t>A blog</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rPr>
              <a:t>Videos of people opening up about their life with mental illness</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rPr>
              <a:t>Helpful hints about what to say and avoid saying to people experiencing mental health challenges</a:t>
            </a:r>
          </a:p>
          <a:p>
            <a:pPr rtl="0" fontAlgn="base">
              <a:spcBef>
                <a:spcPts val="0"/>
              </a:spcBef>
              <a:spcAft>
                <a:spcPts val="140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rPr>
              <a:t>A chance for people to contribute their own stories</a:t>
            </a:r>
          </a:p>
        </p:txBody>
      </p:sp>
    </p:spTree>
    <p:extLst>
      <p:ext uri="{BB962C8B-B14F-4D97-AF65-F5344CB8AC3E}">
        <p14:creationId xmlns:p14="http://schemas.microsoft.com/office/powerpoint/2010/main" val="420119521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D2D0A7-BB3A-3200-AD08-2AEA2F1516E2}"/>
              </a:ext>
            </a:extLst>
          </p:cNvPr>
          <p:cNvSpPr txBox="1"/>
          <p:nvPr/>
        </p:nvSpPr>
        <p:spPr>
          <a:xfrm>
            <a:off x="2523837" y="441433"/>
            <a:ext cx="6100618" cy="5480988"/>
          </a:xfrm>
          <a:prstGeom prst="rect">
            <a:avLst/>
          </a:prstGeom>
          <a:noFill/>
        </p:spPr>
        <p:txBody>
          <a:bodyPr wrap="square">
            <a:spAutoFit/>
          </a:bodyPr>
          <a:lstStyle/>
          <a:p>
            <a:pPr algn="ctr" rtl="0">
              <a:spcBef>
                <a:spcPts val="1400"/>
              </a:spcBef>
              <a:spcAft>
                <a:spcPts val="0"/>
              </a:spcAft>
            </a:pPr>
            <a:r>
              <a:rPr lang="en-US" sz="3200" b="1" i="0" u="none" strike="noStrike" dirty="0">
                <a:solidFill>
                  <a:srgbClr val="000000"/>
                </a:solidFill>
                <a:effectLst/>
                <a:latin typeface="Times New Roman" panose="02020603050405020304" pitchFamily="18" charset="0"/>
              </a:rPr>
              <a:t>Mental Health America (MHA)</a:t>
            </a:r>
            <a:endParaRPr lang="en-US" b="1" dirty="0">
              <a:effectLst/>
            </a:endParaRPr>
          </a:p>
          <a:p>
            <a:pPr algn="ctr" rtl="0">
              <a:spcBef>
                <a:spcPts val="0"/>
              </a:spcBef>
              <a:spcAft>
                <a:spcPts val="0"/>
              </a:spcAft>
            </a:pPr>
            <a:r>
              <a:rPr lang="en-US" sz="3200" b="1" i="0" u="none" strike="noStrike" dirty="0">
                <a:solidFill>
                  <a:srgbClr val="000000"/>
                </a:solidFill>
                <a:effectLst/>
                <a:latin typeface="Times New Roman" panose="02020603050405020304" pitchFamily="18" charset="0"/>
              </a:rPr>
              <a:t>www.mhanational.org</a:t>
            </a:r>
            <a:endParaRPr lang="en-US" b="1" dirty="0">
              <a:effectLst/>
            </a:endParaRPr>
          </a:p>
          <a:p>
            <a:pPr rtl="0">
              <a:spcBef>
                <a:spcPts val="0"/>
              </a:spcBef>
              <a:spcAft>
                <a:spcPts val="0"/>
              </a:spcAft>
            </a:pPr>
            <a:r>
              <a:rPr lang="en-US" sz="2000" b="0" i="0" u="sng" strike="noStrike" dirty="0">
                <a:solidFill>
                  <a:srgbClr val="000000"/>
                </a:solidFill>
                <a:effectLst/>
                <a:latin typeface="Times New Roman" panose="02020603050405020304" pitchFamily="18" charset="0"/>
                <a:hlinkClick r:id="rId3"/>
              </a:rPr>
              <a:t>Mental Health America</a:t>
            </a:r>
            <a:r>
              <a:rPr lang="en-US" sz="2000" b="0" i="0" u="none" strike="noStrike" dirty="0">
                <a:solidFill>
                  <a:srgbClr val="000000"/>
                </a:solidFill>
                <a:effectLst/>
                <a:latin typeface="Times New Roman" panose="02020603050405020304" pitchFamily="18" charset="0"/>
              </a:rPr>
              <a:t> is a large, community-based mental health organization. This means that they have locations in cities and towns across America. They also provide information and support for mental health online.</a:t>
            </a:r>
            <a:endParaRPr lang="en-US" b="0" dirty="0">
              <a:effectLst/>
            </a:endParaRPr>
          </a:p>
          <a:p>
            <a:pPr rtl="0">
              <a:spcBef>
                <a:spcPts val="0"/>
              </a:spcBef>
              <a:spcAft>
                <a:spcPts val="1500"/>
              </a:spcAft>
            </a:pPr>
            <a:r>
              <a:rPr lang="en-US" sz="2000" b="0" i="0" u="none" strike="noStrike" dirty="0">
                <a:solidFill>
                  <a:srgbClr val="000000"/>
                </a:solidFill>
                <a:effectLst/>
                <a:latin typeface="Times New Roman" panose="02020603050405020304" pitchFamily="18" charset="0"/>
              </a:rPr>
              <a:t>Some of the many things MHA does include:</a:t>
            </a:r>
            <a:endParaRPr lang="en-US" b="0" dirty="0">
              <a:effectLst/>
            </a:endParaRPr>
          </a:p>
          <a:p>
            <a:pPr rtl="0" fontAlgn="base">
              <a:spcBef>
                <a:spcPts val="140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rPr>
              <a:t>Provide mental health screenings to help people understand symptoms and experiences</a:t>
            </a:r>
            <a:endParaRPr lang="en-US" sz="1400" b="0" i="0" u="none" strike="noStrike" dirty="0">
              <a:solidFill>
                <a:srgbClr val="000000"/>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rPr>
              <a:t>Educate people about mental health conditions and living well through information and resources, an extensive blog, webinars, podcasts, and more</a:t>
            </a:r>
            <a:endParaRPr lang="en-US" sz="1400" b="0" i="0" u="none" strike="noStrike" dirty="0">
              <a:solidFill>
                <a:srgbClr val="000000"/>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rPr>
              <a:t>Conduct nationwide advocacy work to increase awareness of and services for mental health</a:t>
            </a:r>
            <a:endParaRPr lang="en-US" sz="1400" b="0" i="0" u="none" strike="noStrike" dirty="0">
              <a:solidFill>
                <a:srgbClr val="000000"/>
              </a:solidFill>
              <a:effectLst/>
              <a:latin typeface="Times New Roman" panose="02020603050405020304" pitchFamily="18" charset="0"/>
            </a:endParaRPr>
          </a:p>
          <a:p>
            <a:pPr rtl="0" fontAlgn="base">
              <a:spcBef>
                <a:spcPts val="0"/>
              </a:spcBef>
              <a:spcAft>
                <a:spcPts val="140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rPr>
              <a:t>Offer peer support programs, people living with mental health conditions helping others with mental health conditions</a:t>
            </a:r>
            <a:endParaRPr lang="en-US" sz="1400" b="0" i="0" u="none" strike="noStrike"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67290074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67DC91-F267-8325-7F45-C8BD11C7F438}"/>
              </a:ext>
            </a:extLst>
          </p:cNvPr>
          <p:cNvSpPr txBox="1"/>
          <p:nvPr/>
        </p:nvSpPr>
        <p:spPr>
          <a:xfrm>
            <a:off x="2496127" y="623031"/>
            <a:ext cx="6100618" cy="5173211"/>
          </a:xfrm>
          <a:prstGeom prst="rect">
            <a:avLst/>
          </a:prstGeom>
          <a:noFill/>
        </p:spPr>
        <p:txBody>
          <a:bodyPr wrap="square">
            <a:spAutoFit/>
          </a:bodyPr>
          <a:lstStyle/>
          <a:p>
            <a:pPr algn="ctr" rtl="0">
              <a:spcBef>
                <a:spcPts val="1400"/>
              </a:spcBef>
              <a:spcAft>
                <a:spcPts val="0"/>
              </a:spcAft>
            </a:pPr>
            <a:r>
              <a:rPr lang="en-US" sz="2800" b="1" i="0" u="none" strike="noStrike" dirty="0">
                <a:solidFill>
                  <a:srgbClr val="000000"/>
                </a:solidFill>
                <a:effectLst/>
                <a:latin typeface="Times New Roman" panose="02020603050405020304" pitchFamily="18" charset="0"/>
              </a:rPr>
              <a:t>Anxiety &amp; Depression Association of America (ADAA)</a:t>
            </a:r>
            <a:endParaRPr lang="en-US" b="1" dirty="0">
              <a:effectLst/>
            </a:endParaRPr>
          </a:p>
          <a:p>
            <a:pPr algn="ctr" rtl="0">
              <a:spcBef>
                <a:spcPts val="0"/>
              </a:spcBef>
              <a:spcAft>
                <a:spcPts val="0"/>
              </a:spcAft>
            </a:pPr>
            <a:r>
              <a:rPr lang="en-US" sz="2800" b="1" i="0" u="none" strike="noStrike" dirty="0">
                <a:solidFill>
                  <a:srgbClr val="000000"/>
                </a:solidFill>
                <a:effectLst/>
                <a:latin typeface="Times New Roman" panose="02020603050405020304" pitchFamily="18" charset="0"/>
              </a:rPr>
              <a:t>www.adaa.org</a:t>
            </a:r>
            <a:endParaRPr lang="en-US" b="0" dirty="0">
              <a:effectLst/>
            </a:endParaRPr>
          </a:p>
          <a:p>
            <a:pPr rtl="0">
              <a:spcBef>
                <a:spcPts val="0"/>
              </a:spcBef>
              <a:spcAft>
                <a:spcPts val="0"/>
              </a:spcAft>
            </a:pPr>
            <a:r>
              <a:rPr lang="en-US" sz="1800" b="0" i="0" u="none" strike="noStrike" dirty="0">
                <a:solidFill>
                  <a:srgbClr val="000000"/>
                </a:solidFill>
                <a:effectLst/>
                <a:latin typeface="Times New Roman" panose="02020603050405020304" pitchFamily="18" charset="0"/>
              </a:rPr>
              <a:t>The </a:t>
            </a:r>
            <a:r>
              <a:rPr lang="en-US" sz="1800" b="0" i="0" u="sng" strike="noStrike" dirty="0">
                <a:solidFill>
                  <a:srgbClr val="000000"/>
                </a:solidFill>
                <a:effectLst/>
                <a:latin typeface="Times New Roman" panose="02020603050405020304" pitchFamily="18" charset="0"/>
                <a:hlinkClick r:id="rId3"/>
              </a:rPr>
              <a:t>ADAA</a:t>
            </a:r>
            <a:r>
              <a:rPr lang="en-US" sz="1800" b="0" i="0" u="none" strike="noStrike" dirty="0">
                <a:solidFill>
                  <a:srgbClr val="000000"/>
                </a:solidFill>
                <a:effectLst/>
                <a:latin typeface="Times New Roman" panose="02020603050405020304" pitchFamily="18" charset="0"/>
              </a:rPr>
              <a:t> is a leading organization dedicated to helping people learn about and overcome anxiety, depression, obsessive-compulsive disorder (OCD), post-traumatic stress disorder (PTSD), and co-occurring conditions. Members include people living with these challenges as well as medical and mental health professionals.</a:t>
            </a:r>
            <a:endParaRPr lang="en-US" b="0" dirty="0">
              <a:effectLst/>
            </a:endParaRPr>
          </a:p>
          <a:p>
            <a:pPr rtl="0">
              <a:spcBef>
                <a:spcPts val="0"/>
              </a:spcBef>
              <a:spcAft>
                <a:spcPts val="1500"/>
              </a:spcAft>
            </a:pPr>
            <a:r>
              <a:rPr lang="en-US" sz="1800" b="0" i="0" u="none" strike="noStrike" dirty="0">
                <a:solidFill>
                  <a:srgbClr val="000000"/>
                </a:solidFill>
                <a:effectLst/>
                <a:latin typeface="Times New Roman" panose="02020603050405020304" pitchFamily="18" charset="0"/>
              </a:rPr>
              <a:t>By exploring the tabs on ADAA’s home page, you can:</a:t>
            </a:r>
            <a:endParaRPr lang="en-US" b="0" dirty="0">
              <a:effectLst/>
            </a:endParaRPr>
          </a:p>
          <a:p>
            <a:pPr rtl="0" fontAlgn="base">
              <a:spcBef>
                <a:spcPts val="1400"/>
              </a:spcBef>
              <a:spcAft>
                <a:spcPts val="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Become informed about anxiety disorders, depression and bipolar disorders, and related conditions</a:t>
            </a:r>
            <a:endParaRPr lang="en-US" sz="1200" b="0" i="0" u="none" strike="noStrike" dirty="0">
              <a:solidFill>
                <a:srgbClr val="000000"/>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Learn from blog posts, webinars, podcasts, videos, and member stories</a:t>
            </a:r>
            <a:endParaRPr lang="en-US" sz="1200" b="0" i="0" u="none" strike="noStrike" dirty="0">
              <a:solidFill>
                <a:srgbClr val="000000"/>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Find answers to common questions via their ”Ask an ADAA Therapist” column</a:t>
            </a:r>
            <a:endParaRPr lang="en-US" sz="1200" b="0" i="0" u="none" strike="noStrike" dirty="0">
              <a:solidFill>
                <a:srgbClr val="000000"/>
              </a:solidFill>
              <a:effectLst/>
              <a:latin typeface="Times New Roman" panose="02020603050405020304" pitchFamily="18" charset="0"/>
            </a:endParaRPr>
          </a:p>
          <a:p>
            <a:pPr rtl="0" fontAlgn="base">
              <a:spcBef>
                <a:spcPts val="0"/>
              </a:spcBef>
              <a:spcAft>
                <a:spcPts val="140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Gain information and resources from their “Find Help” section</a:t>
            </a:r>
            <a:endParaRPr lang="en-US" sz="1200" b="0" i="0" u="none" strike="noStrike"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75657711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5A3056-D3C9-466E-59C5-BECF33887251}"/>
              </a:ext>
            </a:extLst>
          </p:cNvPr>
          <p:cNvSpPr txBox="1"/>
          <p:nvPr/>
        </p:nvSpPr>
        <p:spPr>
          <a:xfrm>
            <a:off x="1311564" y="550652"/>
            <a:ext cx="7860145" cy="5293757"/>
          </a:xfrm>
          <a:prstGeom prst="rect">
            <a:avLst/>
          </a:prstGeom>
          <a:noFill/>
        </p:spPr>
        <p:txBody>
          <a:bodyPr wrap="square">
            <a:spAutoFit/>
          </a:bodyPr>
          <a:lstStyle/>
          <a:p>
            <a:pPr algn="ctr" rtl="0">
              <a:spcBef>
                <a:spcPts val="1400"/>
              </a:spcBef>
              <a:spcAft>
                <a:spcPts val="0"/>
              </a:spcAft>
            </a:pPr>
            <a:r>
              <a:rPr lang="en-US" sz="2800" b="1" i="0" u="none" strike="noStrike" dirty="0">
                <a:solidFill>
                  <a:srgbClr val="000000"/>
                </a:solidFill>
                <a:effectLst/>
                <a:latin typeface="Times New Roman" panose="02020603050405020304" pitchFamily="18" charset="0"/>
              </a:rPr>
              <a:t>Depression &amp; Bipolar Support Alliance (DBSA)</a:t>
            </a:r>
            <a:endParaRPr lang="en-US" b="1" dirty="0">
              <a:effectLst/>
            </a:endParaRPr>
          </a:p>
          <a:p>
            <a:pPr algn="ctr" rtl="0">
              <a:spcBef>
                <a:spcPts val="0"/>
              </a:spcBef>
              <a:spcAft>
                <a:spcPts val="0"/>
              </a:spcAft>
            </a:pPr>
            <a:r>
              <a:rPr lang="en-US" sz="2800" b="1" i="0" u="none" strike="noStrike" dirty="0">
                <a:solidFill>
                  <a:srgbClr val="000000"/>
                </a:solidFill>
                <a:effectLst/>
                <a:latin typeface="Times New Roman" panose="02020603050405020304" pitchFamily="18" charset="0"/>
              </a:rPr>
              <a:t>www.dbsalliance.org</a:t>
            </a:r>
            <a:endParaRPr lang="en-US" b="0" dirty="0">
              <a:effectLst/>
            </a:endParaRPr>
          </a:p>
          <a:p>
            <a:pPr rtl="0">
              <a:spcBef>
                <a:spcPts val="0"/>
              </a:spcBef>
              <a:spcAft>
                <a:spcPts val="0"/>
              </a:spcAft>
            </a:pPr>
            <a:r>
              <a:rPr lang="en-US" sz="1800" b="0" i="0" u="none" strike="noStrike" dirty="0">
                <a:solidFill>
                  <a:srgbClr val="000000"/>
                </a:solidFill>
                <a:effectLst/>
                <a:latin typeface="Times New Roman" panose="02020603050405020304" pitchFamily="18" charset="0"/>
              </a:rPr>
              <a:t>An organization supporting people with mood disorders, </a:t>
            </a:r>
            <a:r>
              <a:rPr lang="en-US" sz="1800" b="0" i="0" u="sng" strike="noStrike" dirty="0">
                <a:solidFill>
                  <a:srgbClr val="000000"/>
                </a:solidFill>
                <a:effectLst/>
                <a:latin typeface="Times New Roman" panose="02020603050405020304" pitchFamily="18" charset="0"/>
                <a:hlinkClick r:id="rId3"/>
              </a:rPr>
              <a:t>DBSA</a:t>
            </a:r>
            <a:r>
              <a:rPr lang="en-US" sz="1800" b="0" i="0" u="none" strike="noStrike" dirty="0">
                <a:solidFill>
                  <a:srgbClr val="000000"/>
                </a:solidFill>
                <a:effectLst/>
                <a:latin typeface="Times New Roman" panose="02020603050405020304" pitchFamily="18" charset="0"/>
              </a:rPr>
              <a:t> provides life-improving education, support, help, and hope for more than 21 million people living with depression and bipolar disorders. This large group is led by peers, or people also living with mood disorders. Chapters throughout the U.S., as well as their website, provide education, support groups, and wellness resources.</a:t>
            </a:r>
            <a:endParaRPr lang="en-US" b="0" dirty="0">
              <a:effectLst/>
            </a:endParaRPr>
          </a:p>
          <a:p>
            <a:pPr algn="ctr" rtl="0">
              <a:spcBef>
                <a:spcPts val="0"/>
              </a:spcBef>
              <a:spcAft>
                <a:spcPts val="0"/>
              </a:spcAft>
            </a:pPr>
            <a:endParaRPr lang="en-US" sz="2800" b="1" i="0" u="none" strike="noStrike" dirty="0">
              <a:solidFill>
                <a:srgbClr val="000000"/>
              </a:solidFill>
              <a:effectLst/>
              <a:latin typeface="Times New Roman" panose="02020603050405020304" pitchFamily="18" charset="0"/>
            </a:endParaRPr>
          </a:p>
          <a:p>
            <a:pPr algn="ctr" rtl="0">
              <a:spcBef>
                <a:spcPts val="0"/>
              </a:spcBef>
              <a:spcAft>
                <a:spcPts val="0"/>
              </a:spcAft>
            </a:pPr>
            <a:r>
              <a:rPr lang="en-US" sz="2800" b="1" i="0" u="none" strike="noStrike" dirty="0">
                <a:solidFill>
                  <a:srgbClr val="000000"/>
                </a:solidFill>
                <a:effectLst/>
                <a:latin typeface="Times New Roman" panose="02020603050405020304" pitchFamily="18" charset="0"/>
              </a:rPr>
              <a:t>International OCD Foundation (IOCDF)</a:t>
            </a:r>
            <a:endParaRPr lang="en-US" b="1" dirty="0">
              <a:effectLst/>
            </a:endParaRPr>
          </a:p>
          <a:p>
            <a:pPr algn="ctr" rtl="0">
              <a:spcBef>
                <a:spcPts val="0"/>
              </a:spcBef>
              <a:spcAft>
                <a:spcPts val="0"/>
              </a:spcAft>
            </a:pPr>
            <a:r>
              <a:rPr lang="en-US" sz="2800" b="1" i="0" u="none" strike="noStrike" dirty="0">
                <a:solidFill>
                  <a:srgbClr val="000000"/>
                </a:solidFill>
                <a:effectLst/>
                <a:latin typeface="Times New Roman" panose="02020603050405020304" pitchFamily="18" charset="0"/>
              </a:rPr>
              <a:t>www.iocdf.org</a:t>
            </a:r>
            <a:endParaRPr lang="en-US" b="0" dirty="0">
              <a:effectLst/>
            </a:endParaRPr>
          </a:p>
          <a:p>
            <a:r>
              <a:rPr lang="en-US" sz="1800" b="0" i="0" u="none" strike="noStrike" dirty="0">
                <a:solidFill>
                  <a:srgbClr val="000000"/>
                </a:solidFill>
                <a:effectLst/>
                <a:latin typeface="Times New Roman" panose="02020603050405020304" pitchFamily="18" charset="0"/>
              </a:rPr>
              <a:t>The </a:t>
            </a:r>
            <a:r>
              <a:rPr lang="en-US" sz="1800" b="0" i="0" u="sng" strike="noStrike" dirty="0">
                <a:solidFill>
                  <a:srgbClr val="000000"/>
                </a:solidFill>
                <a:effectLst/>
                <a:latin typeface="Times New Roman" panose="02020603050405020304" pitchFamily="18" charset="0"/>
                <a:hlinkClick r:id="rId4"/>
              </a:rPr>
              <a:t>IOCDF</a:t>
            </a:r>
            <a:r>
              <a:rPr lang="en-US" sz="1800" b="0" i="0" u="none" strike="noStrike" dirty="0">
                <a:solidFill>
                  <a:srgbClr val="000000"/>
                </a:solidFill>
                <a:effectLst/>
                <a:latin typeface="Times New Roman" panose="02020603050405020304" pitchFamily="18" charset="0"/>
              </a:rPr>
              <a:t> provides resources and support for people living with obsessive-compulsive disorder (OCD) as well as loved ones of people with OCD. They provide a wealth of information about ODC: what it is, what causes it, who gets it, how it’s treated, related disorders, and more. You can also discover ways to find help and support. They can help you find the right therapist and discover resources like books and apps.</a:t>
            </a:r>
            <a:endParaRPr lang="en-US" dirty="0"/>
          </a:p>
        </p:txBody>
      </p:sp>
    </p:spTree>
    <p:extLst>
      <p:ext uri="{BB962C8B-B14F-4D97-AF65-F5344CB8AC3E}">
        <p14:creationId xmlns:p14="http://schemas.microsoft.com/office/powerpoint/2010/main" val="50972633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CC5DC9-3EEC-DD3E-582A-847FCF5DCF13}"/>
              </a:ext>
            </a:extLst>
          </p:cNvPr>
          <p:cNvSpPr txBox="1"/>
          <p:nvPr/>
        </p:nvSpPr>
        <p:spPr>
          <a:xfrm>
            <a:off x="1856509" y="412534"/>
            <a:ext cx="7294418" cy="5606663"/>
          </a:xfrm>
          <a:prstGeom prst="rect">
            <a:avLst/>
          </a:prstGeom>
          <a:noFill/>
        </p:spPr>
        <p:txBody>
          <a:bodyPr wrap="square">
            <a:spAutoFit/>
          </a:bodyPr>
          <a:lstStyle/>
          <a:p>
            <a:pPr algn="ctr" rtl="0">
              <a:spcBef>
                <a:spcPts val="1400"/>
              </a:spcBef>
              <a:spcAft>
                <a:spcPts val="0"/>
              </a:spcAft>
            </a:pPr>
            <a:r>
              <a:rPr lang="en-US" sz="2800" b="1" i="0" u="none" strike="noStrike" dirty="0">
                <a:solidFill>
                  <a:srgbClr val="000000"/>
                </a:solidFill>
                <a:effectLst/>
                <a:latin typeface="Times New Roman" panose="02020603050405020304" pitchFamily="18" charset="0"/>
              </a:rPr>
              <a:t>National Association of Anorexia Nervosa &amp; Associated Disorders (ANAD)</a:t>
            </a:r>
            <a:endParaRPr lang="en-US" b="1" dirty="0">
              <a:effectLst/>
            </a:endParaRPr>
          </a:p>
          <a:p>
            <a:pPr algn="ctr" rtl="0">
              <a:spcBef>
                <a:spcPts val="0"/>
              </a:spcBef>
              <a:spcAft>
                <a:spcPts val="0"/>
              </a:spcAft>
            </a:pPr>
            <a:r>
              <a:rPr lang="en-US" sz="2800" b="1" i="0" u="none" strike="noStrike" dirty="0">
                <a:solidFill>
                  <a:srgbClr val="000000"/>
                </a:solidFill>
                <a:effectLst/>
                <a:latin typeface="Times New Roman" panose="02020603050405020304" pitchFamily="18" charset="0"/>
              </a:rPr>
              <a:t>www.anad.org</a:t>
            </a:r>
            <a:endParaRPr lang="en-US" b="0" dirty="0">
              <a:effectLst/>
            </a:endParaRPr>
          </a:p>
          <a:p>
            <a:pPr rtl="0">
              <a:spcBef>
                <a:spcPts val="0"/>
              </a:spcBef>
              <a:spcAft>
                <a:spcPts val="0"/>
              </a:spcAft>
            </a:pPr>
            <a:r>
              <a:rPr lang="en-US" sz="1800" b="0" i="0" u="sng" strike="noStrike" dirty="0">
                <a:solidFill>
                  <a:srgbClr val="000000"/>
                </a:solidFill>
                <a:effectLst/>
                <a:latin typeface="Times New Roman" panose="02020603050405020304" pitchFamily="18" charset="0"/>
                <a:hlinkClick r:id="rId3"/>
              </a:rPr>
              <a:t>ANAD</a:t>
            </a:r>
            <a:r>
              <a:rPr lang="en-US" sz="1800" b="0" i="0" u="none" strike="noStrike" dirty="0">
                <a:solidFill>
                  <a:srgbClr val="000000"/>
                </a:solidFill>
                <a:effectLst/>
                <a:latin typeface="Times New Roman" panose="02020603050405020304" pitchFamily="18" charset="0"/>
              </a:rPr>
              <a:t> is an organization dedicated to providing free and accessible services, information, and resources for anyone whose lives are touched by eating disorders.</a:t>
            </a:r>
            <a:endParaRPr lang="en-US" b="0" dirty="0">
              <a:effectLst/>
            </a:endParaRPr>
          </a:p>
          <a:p>
            <a:pPr rtl="0">
              <a:spcBef>
                <a:spcPts val="0"/>
              </a:spcBef>
              <a:spcAft>
                <a:spcPts val="1500"/>
              </a:spcAft>
            </a:pPr>
            <a:r>
              <a:rPr lang="en-US" sz="1800" b="0" i="0" u="none" strike="noStrike" dirty="0">
                <a:solidFill>
                  <a:srgbClr val="000000"/>
                </a:solidFill>
                <a:effectLst/>
                <a:latin typeface="Times New Roman" panose="02020603050405020304" pitchFamily="18" charset="0"/>
              </a:rPr>
              <a:t>They provide:</a:t>
            </a:r>
            <a:endParaRPr lang="en-US" b="0" dirty="0">
              <a:effectLst/>
            </a:endParaRPr>
          </a:p>
          <a:p>
            <a:pPr rtl="0" fontAlgn="base">
              <a:spcBef>
                <a:spcPts val="1400"/>
              </a:spcBef>
              <a:spcAft>
                <a:spcPts val="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Education and awareness about eating disorders, body image, and more</a:t>
            </a:r>
            <a:endParaRPr lang="en-US" sz="1200" b="0" i="0" u="none" strike="noStrike" dirty="0">
              <a:solidFill>
                <a:srgbClr val="000000"/>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Online resources including support groups and forums</a:t>
            </a:r>
            <a:endParaRPr lang="en-US" sz="1200" b="0" i="0" u="none" strike="noStrike" dirty="0">
              <a:solidFill>
                <a:srgbClr val="000000"/>
              </a:solidFill>
              <a:effectLst/>
              <a:latin typeface="Times New Roman" panose="02020603050405020304" pitchFamily="18" charset="0"/>
            </a:endParaRPr>
          </a:p>
          <a:p>
            <a:pPr rtl="0" fontAlgn="base">
              <a:spcBef>
                <a:spcPts val="0"/>
              </a:spcBef>
              <a:spcAft>
                <a:spcPts val="140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Help and support in the form of support groups, mentors, a helpline, and grocery buddies</a:t>
            </a:r>
            <a:endParaRPr lang="en-US" sz="1200" b="0" i="0" u="none" strike="noStrike" dirty="0">
              <a:solidFill>
                <a:srgbClr val="000000"/>
              </a:solidFill>
              <a:effectLst/>
              <a:latin typeface="Times New Roman" panose="02020603050405020304" pitchFamily="18" charset="0"/>
            </a:endParaRPr>
          </a:p>
          <a:p>
            <a:pPr rtl="0">
              <a:spcBef>
                <a:spcPts val="0"/>
              </a:spcBef>
              <a:spcAft>
                <a:spcPts val="1500"/>
              </a:spcAft>
            </a:pPr>
            <a:r>
              <a:rPr lang="en-US" sz="1800" b="0" i="0" u="none" strike="noStrike" dirty="0">
                <a:solidFill>
                  <a:srgbClr val="000000"/>
                </a:solidFill>
                <a:effectLst/>
                <a:latin typeface="Times New Roman" panose="02020603050405020304" pitchFamily="18" charset="0"/>
              </a:rPr>
              <a:t>This eating disorders organization also hosts events off- and online. Webinars, candlelight vigils, and ice cream socials are among these positive experiences.</a:t>
            </a:r>
            <a:endParaRPr lang="en-US" b="0" dirty="0">
              <a:effectLst/>
            </a:endParaRPr>
          </a:p>
          <a:p>
            <a:br>
              <a:rPr lang="en-US" dirty="0"/>
            </a:br>
            <a:endParaRPr lang="en-US" dirty="0"/>
          </a:p>
        </p:txBody>
      </p:sp>
    </p:spTree>
    <p:extLst>
      <p:ext uri="{BB962C8B-B14F-4D97-AF65-F5344CB8AC3E}">
        <p14:creationId xmlns:p14="http://schemas.microsoft.com/office/powerpoint/2010/main" val="3828076360"/>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A6C9A8-1D46-460B-2D4A-D8AAF404BE71}"/>
              </a:ext>
            </a:extLst>
          </p:cNvPr>
          <p:cNvSpPr txBox="1"/>
          <p:nvPr/>
        </p:nvSpPr>
        <p:spPr>
          <a:xfrm>
            <a:off x="1080655" y="563630"/>
            <a:ext cx="8488218" cy="6191439"/>
          </a:xfrm>
          <a:prstGeom prst="rect">
            <a:avLst/>
          </a:prstGeom>
          <a:noFill/>
        </p:spPr>
        <p:txBody>
          <a:bodyPr wrap="square">
            <a:spAutoFit/>
          </a:bodyPr>
          <a:lstStyle/>
          <a:p>
            <a:pPr algn="ctr" rtl="0">
              <a:spcBef>
                <a:spcPts val="1400"/>
              </a:spcBef>
              <a:spcAft>
                <a:spcPts val="0"/>
              </a:spcAft>
            </a:pPr>
            <a:r>
              <a:rPr lang="en-US" sz="2800" b="1" i="0" u="none" strike="noStrike" dirty="0">
                <a:solidFill>
                  <a:srgbClr val="000000"/>
                </a:solidFill>
                <a:effectLst/>
                <a:latin typeface="Times New Roman" panose="02020603050405020304" pitchFamily="18" charset="0"/>
              </a:rPr>
              <a:t>National Eating Disorders Association (NEDA)</a:t>
            </a:r>
            <a:endParaRPr lang="en-US" b="1" dirty="0">
              <a:effectLst/>
            </a:endParaRPr>
          </a:p>
          <a:p>
            <a:pPr algn="ctr" rtl="0">
              <a:spcBef>
                <a:spcPts val="0"/>
              </a:spcBef>
              <a:spcAft>
                <a:spcPts val="0"/>
              </a:spcAft>
            </a:pPr>
            <a:r>
              <a:rPr lang="en-US" sz="2800" b="1" i="0" u="sng" strike="noStrike" dirty="0">
                <a:solidFill>
                  <a:srgbClr val="000000"/>
                </a:solidFill>
                <a:effectLst/>
                <a:latin typeface="Times New Roman" panose="02020603050405020304" pitchFamily="18" charset="0"/>
                <a:hlinkClick r:id="rId3"/>
              </a:rPr>
              <a:t>www.nationaleatingdisorders.org</a:t>
            </a:r>
            <a:endParaRPr lang="en-US" b="0" dirty="0">
              <a:effectLst/>
            </a:endParaRPr>
          </a:p>
          <a:p>
            <a:pPr rtl="0">
              <a:spcBef>
                <a:spcPts val="0"/>
              </a:spcBef>
              <a:spcAft>
                <a:spcPts val="0"/>
              </a:spcAft>
            </a:pPr>
            <a:r>
              <a:rPr lang="en-US" sz="1800" b="0" i="0" u="none" strike="noStrike" dirty="0">
                <a:solidFill>
                  <a:srgbClr val="000000"/>
                </a:solidFill>
                <a:effectLst/>
                <a:latin typeface="Times New Roman" panose="02020603050405020304" pitchFamily="18" charset="0"/>
              </a:rPr>
              <a:t>A large national organization, </a:t>
            </a:r>
            <a:r>
              <a:rPr lang="en-US" sz="1800" b="0" i="0" u="sng" strike="noStrike" dirty="0">
                <a:solidFill>
                  <a:srgbClr val="000000"/>
                </a:solidFill>
                <a:effectLst/>
                <a:latin typeface="Times New Roman" panose="02020603050405020304" pitchFamily="18" charset="0"/>
                <a:hlinkClick r:id="rId4"/>
              </a:rPr>
              <a:t>NEDA</a:t>
            </a:r>
            <a:r>
              <a:rPr lang="en-US" sz="1800" b="0" i="0" u="none" strike="noStrike" dirty="0">
                <a:solidFill>
                  <a:srgbClr val="000000"/>
                </a:solidFill>
                <a:effectLst/>
                <a:latin typeface="Times New Roman" panose="02020603050405020304" pitchFamily="18" charset="0"/>
              </a:rPr>
              <a:t> provides support for people with eating disorders and their family members, and they work to make care more accessible. They also seek to prevent and cure eating disorders. Use NEDA’s screening tool, helpline, and treatment finder as part of the help and support they provide.</a:t>
            </a:r>
            <a:endParaRPr lang="en-US" b="0" dirty="0">
              <a:effectLst/>
            </a:endParaRPr>
          </a:p>
          <a:p>
            <a:pPr rtl="0">
              <a:spcBef>
                <a:spcPts val="0"/>
              </a:spcBef>
              <a:spcAft>
                <a:spcPts val="1500"/>
              </a:spcAft>
            </a:pPr>
            <a:r>
              <a:rPr lang="en-US" sz="1800" b="0" i="0" u="none" strike="noStrike" dirty="0">
                <a:solidFill>
                  <a:srgbClr val="000000"/>
                </a:solidFill>
                <a:effectLst/>
                <a:latin typeface="Times New Roman" panose="02020603050405020304" pitchFamily="18" charset="0"/>
              </a:rPr>
              <a:t>NEDA also educates and helps people learn facts and information like:</a:t>
            </a:r>
            <a:endParaRPr lang="en-US" b="0" dirty="0">
              <a:effectLst/>
            </a:endParaRPr>
          </a:p>
          <a:p>
            <a:pPr rtl="0" fontAlgn="base">
              <a:spcBef>
                <a:spcPts val="1400"/>
              </a:spcBef>
              <a:spcAft>
                <a:spcPts val="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What eating disorders are</a:t>
            </a:r>
            <a:endParaRPr lang="en-US" sz="1200" b="0" i="0" u="none" strike="noStrike" dirty="0">
              <a:solidFill>
                <a:srgbClr val="000000"/>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Warning signs and symptoms</a:t>
            </a:r>
            <a:endParaRPr lang="en-US" sz="1200" b="0" i="0" u="none" strike="noStrike" dirty="0">
              <a:solidFill>
                <a:srgbClr val="000000"/>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Identity issues</a:t>
            </a:r>
            <a:endParaRPr lang="en-US" sz="1200" b="0" i="0" u="none" strike="noStrike" dirty="0">
              <a:solidFill>
                <a:srgbClr val="000000"/>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Body image</a:t>
            </a:r>
            <a:endParaRPr lang="en-US" sz="1200" b="0" i="0" u="none" strike="noStrike" dirty="0">
              <a:solidFill>
                <a:srgbClr val="000000"/>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Prevention</a:t>
            </a:r>
            <a:endParaRPr lang="en-US" sz="1200" b="0" i="0" u="none" strike="noStrike" dirty="0">
              <a:solidFill>
                <a:srgbClr val="000000"/>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Treatment</a:t>
            </a:r>
            <a:endParaRPr lang="en-US" sz="1200" b="0" i="0" u="none" strike="noStrike" dirty="0">
              <a:solidFill>
                <a:srgbClr val="000000"/>
              </a:solidFill>
              <a:effectLst/>
              <a:latin typeface="Times New Roman" panose="02020603050405020304" pitchFamily="18" charset="0"/>
            </a:endParaRPr>
          </a:p>
          <a:p>
            <a:pPr rtl="0" fontAlgn="base">
              <a:spcBef>
                <a:spcPts val="0"/>
              </a:spcBef>
              <a:spcAft>
                <a:spcPts val="140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Statistics</a:t>
            </a:r>
            <a:endParaRPr lang="en-US" sz="1200" b="0" i="0" u="none" strike="noStrike" dirty="0">
              <a:solidFill>
                <a:srgbClr val="000000"/>
              </a:solidFill>
              <a:effectLst/>
              <a:latin typeface="Times New Roman" panose="02020603050405020304" pitchFamily="18" charset="0"/>
            </a:endParaRPr>
          </a:p>
          <a:p>
            <a:pPr rtl="0">
              <a:spcBef>
                <a:spcPts val="0"/>
              </a:spcBef>
              <a:spcAft>
                <a:spcPts val="1500"/>
              </a:spcAft>
            </a:pPr>
            <a:r>
              <a:rPr lang="en-US" sz="1800" b="0" i="0" u="none" strike="noStrike" dirty="0">
                <a:solidFill>
                  <a:srgbClr val="000000"/>
                </a:solidFill>
                <a:effectLst/>
                <a:latin typeface="Times New Roman" panose="02020603050405020304" pitchFamily="18" charset="0"/>
              </a:rPr>
              <a:t>Their blog provides helpful information and insights. You can also be part of their community, connecting in a variety of ways to give and receive support and share resources.</a:t>
            </a:r>
            <a:endParaRPr lang="en-US" b="0" dirty="0">
              <a:effectLst/>
            </a:endParaRPr>
          </a:p>
          <a:p>
            <a:br>
              <a:rPr lang="en-US" dirty="0"/>
            </a:br>
            <a:endParaRPr lang="en-US" dirty="0"/>
          </a:p>
        </p:txBody>
      </p:sp>
    </p:spTree>
    <p:extLst>
      <p:ext uri="{BB962C8B-B14F-4D97-AF65-F5344CB8AC3E}">
        <p14:creationId xmlns:p14="http://schemas.microsoft.com/office/powerpoint/2010/main" val="4203838309"/>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4A3794-3748-0511-C82B-0F6A3075608C}"/>
              </a:ext>
            </a:extLst>
          </p:cNvPr>
          <p:cNvSpPr txBox="1"/>
          <p:nvPr/>
        </p:nvSpPr>
        <p:spPr>
          <a:xfrm>
            <a:off x="1265382" y="230433"/>
            <a:ext cx="8645236" cy="5570756"/>
          </a:xfrm>
          <a:prstGeom prst="rect">
            <a:avLst/>
          </a:prstGeom>
          <a:noFill/>
        </p:spPr>
        <p:txBody>
          <a:bodyPr wrap="square">
            <a:spAutoFit/>
          </a:bodyPr>
          <a:lstStyle/>
          <a:p>
            <a:pPr algn="ctr" rtl="0">
              <a:spcBef>
                <a:spcPts val="1400"/>
              </a:spcBef>
              <a:spcAft>
                <a:spcPts val="0"/>
              </a:spcAft>
            </a:pPr>
            <a:r>
              <a:rPr lang="en-US" sz="2800" b="1" i="0" u="none" strike="noStrike" dirty="0">
                <a:solidFill>
                  <a:srgbClr val="000000"/>
                </a:solidFill>
                <a:effectLst/>
                <a:latin typeface="Times New Roman" panose="02020603050405020304" pitchFamily="18" charset="0"/>
              </a:rPr>
              <a:t>PTSD Alliance</a:t>
            </a:r>
            <a:endParaRPr lang="en-US" b="1" dirty="0">
              <a:effectLst/>
            </a:endParaRPr>
          </a:p>
          <a:p>
            <a:pPr algn="ctr" rtl="0">
              <a:spcBef>
                <a:spcPts val="0"/>
              </a:spcBef>
              <a:spcAft>
                <a:spcPts val="0"/>
              </a:spcAft>
            </a:pPr>
            <a:r>
              <a:rPr lang="en-US" sz="2800" b="1" i="0" u="none" strike="noStrike" dirty="0">
                <a:solidFill>
                  <a:srgbClr val="000000"/>
                </a:solidFill>
                <a:effectLst/>
                <a:latin typeface="Times New Roman" panose="02020603050405020304" pitchFamily="18" charset="0"/>
              </a:rPr>
              <a:t>www.ptsdalliance.org</a:t>
            </a:r>
            <a:endParaRPr lang="en-US" b="1" dirty="0">
              <a:effectLst/>
            </a:endParaRPr>
          </a:p>
          <a:p>
            <a:pPr rtl="0">
              <a:spcBef>
                <a:spcPts val="0"/>
              </a:spcBef>
              <a:spcAft>
                <a:spcPts val="0"/>
              </a:spcAft>
            </a:pPr>
            <a:r>
              <a:rPr lang="en-US" sz="1800" b="0" i="0" u="none" strike="noStrike" dirty="0">
                <a:solidFill>
                  <a:srgbClr val="000000"/>
                </a:solidFill>
                <a:effectLst/>
                <a:latin typeface="Times New Roman" panose="02020603050405020304" pitchFamily="18" charset="0"/>
              </a:rPr>
              <a:t>The </a:t>
            </a:r>
            <a:r>
              <a:rPr lang="en-US" sz="1800" b="0" i="0" u="sng" strike="noStrike" dirty="0">
                <a:solidFill>
                  <a:srgbClr val="000000"/>
                </a:solidFill>
                <a:effectLst/>
                <a:latin typeface="Times New Roman" panose="02020603050405020304" pitchFamily="18" charset="0"/>
                <a:hlinkClick r:id="rId3"/>
              </a:rPr>
              <a:t>PTSD Alliance</a:t>
            </a:r>
            <a:r>
              <a:rPr lang="en-US" sz="1800" b="0" i="0" u="none" strike="noStrike" dirty="0">
                <a:solidFill>
                  <a:srgbClr val="000000"/>
                </a:solidFill>
                <a:effectLst/>
                <a:latin typeface="Times New Roman" panose="02020603050405020304" pitchFamily="18" charset="0"/>
              </a:rPr>
              <a:t> exists to help people find treatment, resources, and support for this treatable disorder. Here, you’ll find pertinent information about PTSD including what it is, who experiences it, and eye-opening statistics. Additionally, they offer facts and insights on PTSD and addiction, two experiences that frequently co-occur. Learn where to find help and gather additional useful resources.</a:t>
            </a:r>
            <a:endParaRPr lang="en-US" b="0" dirty="0">
              <a:effectLst/>
            </a:endParaRPr>
          </a:p>
          <a:p>
            <a:pPr algn="ctr" rtl="0">
              <a:spcBef>
                <a:spcPts val="0"/>
              </a:spcBef>
              <a:spcAft>
                <a:spcPts val="0"/>
              </a:spcAft>
            </a:pPr>
            <a:endParaRPr lang="en-US" sz="2800" b="1" i="0" u="none" strike="noStrike" dirty="0">
              <a:solidFill>
                <a:srgbClr val="000000"/>
              </a:solidFill>
              <a:effectLst/>
              <a:latin typeface="Times New Roman" panose="02020603050405020304" pitchFamily="18" charset="0"/>
            </a:endParaRPr>
          </a:p>
          <a:p>
            <a:pPr algn="ctr" rtl="0">
              <a:spcBef>
                <a:spcPts val="0"/>
              </a:spcBef>
              <a:spcAft>
                <a:spcPts val="0"/>
              </a:spcAft>
            </a:pPr>
            <a:r>
              <a:rPr lang="en-US" sz="2800" b="1" i="0" u="none" strike="noStrike" dirty="0">
                <a:solidFill>
                  <a:srgbClr val="000000"/>
                </a:solidFill>
                <a:effectLst/>
                <a:latin typeface="Times New Roman" panose="02020603050405020304" pitchFamily="18" charset="0"/>
              </a:rPr>
              <a:t>Schizophrenia &amp; Psychosis Action Alliance</a:t>
            </a:r>
            <a:endParaRPr lang="en-US" b="1" dirty="0">
              <a:effectLst/>
            </a:endParaRPr>
          </a:p>
          <a:p>
            <a:pPr algn="ctr" rtl="0">
              <a:spcBef>
                <a:spcPts val="0"/>
              </a:spcBef>
              <a:spcAft>
                <a:spcPts val="0"/>
              </a:spcAft>
            </a:pPr>
            <a:r>
              <a:rPr lang="en-US" sz="2800" b="1" i="0" u="none" strike="noStrike" dirty="0">
                <a:solidFill>
                  <a:srgbClr val="000000"/>
                </a:solidFill>
                <a:effectLst/>
                <a:latin typeface="Times New Roman" panose="02020603050405020304" pitchFamily="18" charset="0"/>
              </a:rPr>
              <a:t>www.sczaction.org/sardaa</a:t>
            </a:r>
            <a:endParaRPr lang="en-US" b="1" dirty="0">
              <a:effectLst/>
            </a:endParaRPr>
          </a:p>
          <a:p>
            <a:pPr rtl="0">
              <a:spcBef>
                <a:spcPts val="0"/>
              </a:spcBef>
              <a:spcAft>
                <a:spcPts val="0"/>
              </a:spcAft>
            </a:pPr>
            <a:r>
              <a:rPr lang="en-US" sz="1800" b="0" i="0" u="sng" strike="noStrike" dirty="0">
                <a:solidFill>
                  <a:srgbClr val="000000"/>
                </a:solidFill>
                <a:effectLst/>
                <a:latin typeface="Times New Roman" panose="02020603050405020304" pitchFamily="18" charset="0"/>
                <a:hlinkClick r:id="rId4"/>
              </a:rPr>
              <a:t>SARDAA</a:t>
            </a:r>
            <a:r>
              <a:rPr lang="en-US" sz="1800" b="0" i="0" u="none" strike="noStrike" dirty="0">
                <a:solidFill>
                  <a:srgbClr val="000000"/>
                </a:solidFill>
                <a:effectLst/>
                <a:latin typeface="Times New Roman" panose="02020603050405020304" pitchFamily="18" charset="0"/>
              </a:rPr>
              <a:t> is dedicated to improving the lives of Americans living with psychotic disorders. An important component of the organization is the Schizophrenia Alliance, a self-help support group with locations in 31 states, Canada, Mexico, Brazil, Venezuela, France, and India.</a:t>
            </a:r>
            <a:endParaRPr lang="en-US" b="0" dirty="0">
              <a:effectLst/>
            </a:endParaRPr>
          </a:p>
          <a:p>
            <a:r>
              <a:rPr lang="en-US" sz="1800" b="0" i="0" u="none" strike="noStrike" dirty="0">
                <a:solidFill>
                  <a:srgbClr val="000000"/>
                </a:solidFill>
                <a:effectLst/>
                <a:latin typeface="Times New Roman" panose="02020603050405020304" pitchFamily="18" charset="0"/>
              </a:rPr>
              <a:t>This organization provides a wealth of resources to help people understand schizophrenia and other psychotic disorders. They also help people with discrimination, </a:t>
            </a:r>
            <a:r>
              <a:rPr lang="en-US" sz="1800" b="0" i="0" u="sng" strike="noStrike" dirty="0">
                <a:solidFill>
                  <a:srgbClr val="000000"/>
                </a:solidFill>
                <a:effectLst/>
                <a:latin typeface="Times New Roman" panose="02020603050405020304" pitchFamily="18" charset="0"/>
                <a:hlinkClick r:id="rId5"/>
              </a:rPr>
              <a:t>legal issues</a:t>
            </a:r>
            <a:r>
              <a:rPr lang="en-US" sz="1800" b="0" i="0" u="none" strike="noStrike" dirty="0">
                <a:solidFill>
                  <a:srgbClr val="000000"/>
                </a:solidFill>
                <a:effectLst/>
                <a:latin typeface="Times New Roman" panose="02020603050405020304" pitchFamily="18" charset="0"/>
              </a:rPr>
              <a:t>, and more.</a:t>
            </a:r>
            <a:endParaRPr lang="en-US" dirty="0"/>
          </a:p>
        </p:txBody>
      </p:sp>
    </p:spTree>
    <p:extLst>
      <p:ext uri="{BB962C8B-B14F-4D97-AF65-F5344CB8AC3E}">
        <p14:creationId xmlns:p14="http://schemas.microsoft.com/office/powerpoint/2010/main" val="1804095372"/>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BD43E7-6A48-8916-34A7-6A87C9C2AD2F}"/>
              </a:ext>
            </a:extLst>
          </p:cNvPr>
          <p:cNvSpPr txBox="1"/>
          <p:nvPr/>
        </p:nvSpPr>
        <p:spPr>
          <a:xfrm>
            <a:off x="803563" y="348487"/>
            <a:ext cx="9568873" cy="5927264"/>
          </a:xfrm>
          <a:prstGeom prst="rect">
            <a:avLst/>
          </a:prstGeom>
          <a:noFill/>
        </p:spPr>
        <p:txBody>
          <a:bodyPr wrap="square">
            <a:spAutoFit/>
          </a:bodyPr>
          <a:lstStyle/>
          <a:p>
            <a:pPr algn="ctr" rtl="0">
              <a:spcBef>
                <a:spcPts val="1400"/>
              </a:spcBef>
              <a:spcAft>
                <a:spcPts val="0"/>
              </a:spcAft>
            </a:pPr>
            <a:r>
              <a:rPr lang="en-US" sz="2800" b="1" i="0" dirty="0">
                <a:solidFill>
                  <a:srgbClr val="000000"/>
                </a:solidFill>
                <a:effectLst/>
                <a:latin typeface="Times New Roman" panose="02020603050405020304" pitchFamily="18" charset="0"/>
              </a:rPr>
              <a:t>Mental Health Organizations that Serve Specific Age Groups</a:t>
            </a:r>
            <a:endParaRPr lang="en-US" b="1" dirty="0">
              <a:effectLst/>
            </a:endParaRPr>
          </a:p>
          <a:p>
            <a:pPr rtl="0">
              <a:spcBef>
                <a:spcPts val="0"/>
              </a:spcBef>
              <a:spcAft>
                <a:spcPts val="0"/>
              </a:spcAft>
            </a:pPr>
            <a:r>
              <a:rPr lang="en-US" sz="1800" b="0" i="0" u="none" strike="noStrike" dirty="0">
                <a:solidFill>
                  <a:srgbClr val="000000"/>
                </a:solidFill>
                <a:effectLst/>
                <a:latin typeface="Times New Roman" panose="02020603050405020304" pitchFamily="18" charset="0"/>
              </a:rPr>
              <a:t>The below groups support specific ages and developmental stages. While mental illness applies to all ages, each stage is unique and responds to illnesses and treatments a bit differently. These mental health charities and organizations recognize the importance of age in mental health.</a:t>
            </a:r>
            <a:endParaRPr lang="en-US" b="0" dirty="0">
              <a:effectLst/>
            </a:endParaRPr>
          </a:p>
          <a:p>
            <a:pPr algn="ctr" rtl="0">
              <a:spcBef>
                <a:spcPts val="0"/>
              </a:spcBef>
              <a:spcAft>
                <a:spcPts val="750"/>
              </a:spcAft>
            </a:pPr>
            <a:endParaRPr lang="en-US" sz="2800" b="1" i="0" u="none" strike="noStrike" dirty="0">
              <a:solidFill>
                <a:srgbClr val="000000"/>
              </a:solidFill>
              <a:effectLst/>
              <a:latin typeface="Times New Roman" panose="02020603050405020304" pitchFamily="18" charset="0"/>
            </a:endParaRPr>
          </a:p>
          <a:p>
            <a:pPr algn="ctr" rtl="0">
              <a:spcBef>
                <a:spcPts val="0"/>
              </a:spcBef>
              <a:spcAft>
                <a:spcPts val="750"/>
              </a:spcAft>
            </a:pPr>
            <a:r>
              <a:rPr lang="en-US" sz="2800" b="1" i="0" u="none" strike="noStrike" dirty="0">
                <a:solidFill>
                  <a:srgbClr val="000000"/>
                </a:solidFill>
                <a:effectLst/>
                <a:latin typeface="Times New Roman" panose="02020603050405020304" pitchFamily="18" charset="0"/>
              </a:rPr>
              <a:t>Active Minds’</a:t>
            </a:r>
            <a:endParaRPr lang="en-US" b="1" dirty="0">
              <a:effectLst/>
            </a:endParaRPr>
          </a:p>
          <a:p>
            <a:pPr marR="57150" rtl="0" fontAlgn="base">
              <a:spcBef>
                <a:spcPts val="0"/>
              </a:spcBef>
              <a:spcAft>
                <a:spcPts val="0"/>
              </a:spcAft>
              <a:buFont typeface="Arial" panose="020B0604020202020204" pitchFamily="34" charset="0"/>
              <a:buChar char="•"/>
            </a:pPr>
            <a:r>
              <a:rPr lang="en-US" sz="1600" b="0" i="0" u="sng" strike="noStrike" dirty="0">
                <a:solidFill>
                  <a:srgbClr val="000000"/>
                </a:solidFill>
                <a:effectLst/>
                <a:latin typeface="Times New Roman" panose="02020603050405020304" pitchFamily="18" charset="0"/>
                <a:hlinkClick r:id="rId3"/>
              </a:rPr>
              <a:t>Active Minds - Changing the conversation about mental health</a:t>
            </a:r>
            <a:endParaRPr lang="en-US" sz="1800" b="1" i="0" u="none" strike="noStrike" dirty="0">
              <a:solidFill>
                <a:srgbClr val="000000"/>
              </a:solidFill>
              <a:effectLst/>
              <a:latin typeface="Times New Roman" panose="02020603050405020304" pitchFamily="18" charset="0"/>
            </a:endParaRPr>
          </a:p>
          <a:p>
            <a:pPr rtl="0">
              <a:spcBef>
                <a:spcPts val="0"/>
              </a:spcBef>
              <a:spcAft>
                <a:spcPts val="0"/>
              </a:spcAft>
            </a:pPr>
            <a:endParaRPr lang="en-US" sz="1600" b="0" dirty="0">
              <a:effectLst/>
            </a:endParaRPr>
          </a:p>
          <a:p>
            <a:pPr rtl="0">
              <a:spcBef>
                <a:spcPts val="0"/>
              </a:spcBef>
              <a:spcAft>
                <a:spcPts val="0"/>
              </a:spcAft>
            </a:pPr>
            <a:r>
              <a:rPr lang="en-US" sz="1600" b="0" i="0" u="none" strike="noStrike" dirty="0">
                <a:solidFill>
                  <a:srgbClr val="000000"/>
                </a:solidFill>
                <a:effectLst/>
                <a:latin typeface="Times New Roman" panose="02020603050405020304" pitchFamily="18" charset="0"/>
              </a:rPr>
              <a:t>Founded by a young woman whose older brother died by suicide after suffering from schizoaffective disorder in silence, hiding his symptoms and receiving insufficient help, </a:t>
            </a:r>
            <a:r>
              <a:rPr lang="en-US" sz="1600" b="0" i="0" u="sng" strike="noStrike" dirty="0">
                <a:solidFill>
                  <a:srgbClr val="000000"/>
                </a:solidFill>
                <a:effectLst/>
                <a:latin typeface="Times New Roman" panose="02020603050405020304" pitchFamily="18" charset="0"/>
                <a:hlinkClick r:id="rId3"/>
              </a:rPr>
              <a:t>Active Minds</a:t>
            </a:r>
            <a:r>
              <a:rPr lang="en-US" sz="1600" b="0" i="0" u="none" strike="noStrike" dirty="0">
                <a:solidFill>
                  <a:srgbClr val="000000"/>
                </a:solidFill>
                <a:effectLst/>
                <a:latin typeface="Times New Roman" panose="02020603050405020304" pitchFamily="18" charset="0"/>
              </a:rPr>
              <a:t> brings mental illness to light and helps people understand, connect, seek, and receive proper help.</a:t>
            </a:r>
            <a:endParaRPr lang="en-US" sz="1600" b="0" dirty="0">
              <a:effectLst/>
            </a:endParaRPr>
          </a:p>
          <a:p>
            <a:pPr rtl="0">
              <a:spcBef>
                <a:spcPts val="0"/>
              </a:spcBef>
              <a:spcAft>
                <a:spcPts val="1500"/>
              </a:spcAft>
            </a:pPr>
            <a:r>
              <a:rPr lang="en-US" sz="1600" b="0" i="0" u="none" strike="noStrike" dirty="0">
                <a:solidFill>
                  <a:srgbClr val="000000"/>
                </a:solidFill>
                <a:effectLst/>
                <a:latin typeface="Times New Roman" panose="02020603050405020304" pitchFamily="18" charset="0"/>
              </a:rPr>
              <a:t>With chapters on more than 500 college campuses nationwide, Active Minds members:</a:t>
            </a:r>
            <a:endParaRPr lang="en-US" sz="1600" b="0" dirty="0">
              <a:effectLst/>
            </a:endParaRPr>
          </a:p>
          <a:p>
            <a:pPr rtl="0" fontAlgn="base">
              <a:spcBef>
                <a:spcPts val="1400"/>
              </a:spcBef>
              <a:spcAft>
                <a:spcPts val="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Connect with communities to strengthen support and services</a:t>
            </a:r>
          </a:p>
          <a:p>
            <a:pPr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Run programs like PostSecret, Send Silence Packing, and more</a:t>
            </a:r>
          </a:p>
          <a:p>
            <a:pPr rtl="0" fontAlgn="base">
              <a:spcBef>
                <a:spcPts val="0"/>
              </a:spcBef>
              <a:spcAft>
                <a:spcPts val="1400"/>
              </a:spcAft>
              <a:buFont typeface="Arial" panose="020B0604020202020204" pitchFamily="34" charset="0"/>
              <a:buChar char="•"/>
            </a:pPr>
            <a:r>
              <a:rPr lang="en-US" sz="1600" b="0" i="0" u="none" strike="noStrike" dirty="0">
                <a:solidFill>
                  <a:srgbClr val="000000"/>
                </a:solidFill>
                <a:effectLst/>
                <a:latin typeface="Times New Roman" panose="02020603050405020304" pitchFamily="18" charset="0"/>
              </a:rPr>
              <a:t>Act as speakers to reach people at mental health events</a:t>
            </a:r>
          </a:p>
          <a:p>
            <a:pPr rtl="0">
              <a:spcBef>
                <a:spcPts val="0"/>
              </a:spcBef>
              <a:spcAft>
                <a:spcPts val="1500"/>
              </a:spcAft>
            </a:pPr>
            <a:r>
              <a:rPr lang="en-US" sz="1600" b="0" i="0" u="none" strike="noStrike" dirty="0">
                <a:solidFill>
                  <a:srgbClr val="000000"/>
                </a:solidFill>
                <a:effectLst/>
                <a:latin typeface="Times New Roman" panose="02020603050405020304" pitchFamily="18" charset="0"/>
              </a:rPr>
              <a:t>Active Minds offers information and resources about mental health, including signs and symptoms, statistics, crisis information, getting help, and more. Explore the ”About Mental Health” tab on their website for a wealth of vital information.</a:t>
            </a:r>
            <a:endParaRPr lang="en-US" sz="1600" b="0" dirty="0">
              <a:effectLst/>
            </a:endParaRPr>
          </a:p>
        </p:txBody>
      </p:sp>
    </p:spTree>
    <p:extLst>
      <p:ext uri="{BB962C8B-B14F-4D97-AF65-F5344CB8AC3E}">
        <p14:creationId xmlns:p14="http://schemas.microsoft.com/office/powerpoint/2010/main" val="268553550"/>
      </p:ext>
    </p:extLst>
  </p:cSld>
  <p:clrMapOvr>
    <a:masterClrMapping/>
  </p:clrMapOvr>
  <p:transition spd="slow">
    <p:wipe/>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9204</TotalTime>
  <Words>2378</Words>
  <Application>Microsoft Office PowerPoint</Application>
  <PresentationFormat>Widescreen</PresentationFormat>
  <Paragraphs>181</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Times New Roman</vt:lpstr>
      <vt:lpstr>Trebuchet MS</vt:lpstr>
      <vt:lpstr>Wingdings 3</vt:lpstr>
      <vt:lpstr>Facet</vt:lpstr>
      <vt:lpstr>COTEK MENTAL HEALTH RESOURCES Courtesy of the National Five-fold Pastoral Support  National Five-fold Pastor, Bishop Juanita Gillis  Project Assistant, Deacon Naajidah Haleem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Greater Love Spiritual Center</dc:title>
  <dc:creator>Administrator</dc:creator>
  <cp:lastModifiedBy>Davina Jones</cp:lastModifiedBy>
  <cp:revision>30</cp:revision>
  <cp:lastPrinted>2022-02-03T15:28:59Z</cp:lastPrinted>
  <dcterms:created xsi:type="dcterms:W3CDTF">2018-01-31T21:41:31Z</dcterms:created>
  <dcterms:modified xsi:type="dcterms:W3CDTF">2023-06-05T02:13:34Z</dcterms:modified>
</cp:coreProperties>
</file>